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A94C30-25FE-4407-B26D-10E553E363C9}">
  <a:tblStyle styleId="{79A94C30-25FE-4407-B26D-10E553E363C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3D919F-FACA-48EF-8E47-D83C0A89EBA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ac9d090e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ac9d090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b43d2789a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b43d2789a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b43d2789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b43d2789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b43d2789a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b43d2789a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b43d2789a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b43d2789a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ac9d090e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ac9d090e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b43d2789a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b43d2789a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6000"/>
              </a:lnSpc>
              <a:spcBef>
                <a:spcPts val="1600"/>
              </a:spcBef>
              <a:spcAft>
                <a:spcPts val="0"/>
              </a:spcAft>
              <a:buClr>
                <a:schemeClr val="dk1"/>
              </a:buClr>
              <a:buSzPts val="1100"/>
              <a:buFont typeface="Arial"/>
              <a:buNone/>
            </a:pPr>
            <a:r>
              <a:rPr lang="en" sz="1200">
                <a:solidFill>
                  <a:schemeClr val="dk1"/>
                </a:solidFill>
              </a:rPr>
              <a:t>Errors caused by MD/NER will propagate to ED without possibility of recovery</a:t>
            </a:r>
            <a:endParaRPr sz="1200">
              <a:solidFill>
                <a:schemeClr val="dk1"/>
              </a:solidFill>
            </a:endParaRPr>
          </a:p>
          <a:p>
            <a:pPr indent="0" lvl="0" marL="0" rtl="0" algn="l">
              <a:lnSpc>
                <a:spcPct val="6000"/>
              </a:lnSpc>
              <a:spcBef>
                <a:spcPts val="1600"/>
              </a:spcBef>
              <a:spcAft>
                <a:spcPts val="0"/>
              </a:spcAft>
              <a:buClr>
                <a:schemeClr val="dk1"/>
              </a:buClr>
              <a:buSzPts val="1100"/>
              <a:buFont typeface="Arial"/>
              <a:buNone/>
            </a:pPr>
            <a:r>
              <a:rPr lang="en" sz="1200">
                <a:solidFill>
                  <a:schemeClr val="dk1"/>
                </a:solidFill>
              </a:rPr>
              <a:t>This research: Loss value is high, change the parameter in the detection process and disambiguation process,</a:t>
            </a:r>
            <a:endParaRPr sz="1200">
              <a:solidFill>
                <a:schemeClr val="dk1"/>
              </a:solidFill>
            </a:endParaRPr>
          </a:p>
          <a:p>
            <a:pPr indent="0" lvl="0" marL="0" rtl="0" algn="l">
              <a:lnSpc>
                <a:spcPct val="6000"/>
              </a:lnSpc>
              <a:spcBef>
                <a:spcPts val="1600"/>
              </a:spcBef>
              <a:spcAft>
                <a:spcPts val="0"/>
              </a:spcAft>
              <a:buClr>
                <a:schemeClr val="dk1"/>
              </a:buClr>
              <a:buSzPts val="1100"/>
              <a:buFont typeface="Arial"/>
              <a:buNone/>
            </a:pPr>
            <a:r>
              <a:rPr lang="en" sz="1200">
                <a:solidFill>
                  <a:schemeClr val="dk1"/>
                </a:solidFill>
              </a:rPr>
              <a:t>emphasize the importance of the mutual dependency between MD and ED</a:t>
            </a:r>
            <a:endParaRPr sz="1200">
              <a:solidFill>
                <a:schemeClr val="dk1"/>
              </a:solidFill>
            </a:endParaRPr>
          </a:p>
          <a:p>
            <a:pPr indent="-304800" lvl="1" marL="914400" rtl="0" algn="l">
              <a:lnSpc>
                <a:spcPct val="6000"/>
              </a:lnSpc>
              <a:spcBef>
                <a:spcPts val="1600"/>
              </a:spcBef>
              <a:spcAft>
                <a:spcPts val="0"/>
              </a:spcAft>
              <a:buClr>
                <a:schemeClr val="dk1"/>
              </a:buClr>
              <a:buSzPts val="1200"/>
              <a:buChar char="◆"/>
            </a:pPr>
            <a:r>
              <a:rPr lang="en" sz="1200">
                <a:solidFill>
                  <a:schemeClr val="dk1"/>
                </a:solidFill>
              </a:rPr>
              <a:t>MD influences ED: numerous and more informative linkable spans found by MD obviously </a:t>
            </a:r>
            <a:endParaRPr sz="1200">
              <a:solidFill>
                <a:schemeClr val="dk1"/>
              </a:solidFill>
            </a:endParaRPr>
          </a:p>
          <a:p>
            <a:pPr indent="-304800" lvl="1" marL="914400" rtl="0" algn="l">
              <a:lnSpc>
                <a:spcPct val="6000"/>
              </a:lnSpc>
              <a:spcBef>
                <a:spcPts val="1600"/>
              </a:spcBef>
              <a:spcAft>
                <a:spcPts val="0"/>
              </a:spcAft>
              <a:buClr>
                <a:schemeClr val="dk1"/>
              </a:buClr>
              <a:buSzPts val="1200"/>
              <a:buChar char="◆"/>
            </a:pPr>
            <a:r>
              <a:rPr lang="en" sz="1200">
                <a:solidFill>
                  <a:schemeClr val="dk1"/>
                </a:solidFill>
              </a:rPr>
              <a:t>ED influences MD: finding the true entities appearing in a specific context encourages better mention boundaries,</a:t>
            </a:r>
            <a:endParaRPr sz="1200">
              <a:solidFill>
                <a:schemeClr val="dk1"/>
              </a:solidFill>
            </a:endParaRPr>
          </a:p>
          <a:p>
            <a:pPr indent="0" lvl="0" marL="914400" rtl="0" algn="l">
              <a:lnSpc>
                <a:spcPct val="6000"/>
              </a:lnSpc>
              <a:spcBef>
                <a:spcPts val="1600"/>
              </a:spcBef>
              <a:spcAft>
                <a:spcPts val="0"/>
              </a:spcAft>
              <a:buClr>
                <a:schemeClr val="dk1"/>
              </a:buClr>
              <a:buSzPts val="1100"/>
              <a:buFont typeface="Arial"/>
              <a:buNone/>
            </a:pPr>
            <a:r>
              <a:rPr lang="en" sz="1200">
                <a:solidFill>
                  <a:schemeClr val="dk1"/>
                </a:solidFill>
              </a:rPr>
              <a:t>especially for multi-word mentions</a:t>
            </a:r>
            <a:endParaRPr sz="1200">
              <a:solidFill>
                <a:schemeClr val="dk1"/>
              </a:solidFill>
            </a:endParaRPr>
          </a:p>
          <a:p>
            <a:pPr indent="-304800" lvl="1" marL="914400" rtl="0" algn="l">
              <a:lnSpc>
                <a:spcPct val="6000"/>
              </a:lnSpc>
              <a:spcBef>
                <a:spcPts val="1600"/>
              </a:spcBef>
              <a:spcAft>
                <a:spcPts val="0"/>
              </a:spcAft>
              <a:buClr>
                <a:schemeClr val="dk1"/>
              </a:buClr>
              <a:buSzPts val="1200"/>
              <a:buChar char="◆"/>
            </a:pPr>
            <a:r>
              <a:rPr lang="en" sz="1200">
                <a:solidFill>
                  <a:schemeClr val="dk1"/>
                </a:solidFill>
              </a:rPr>
              <a:t>offer more contextual cues for ED</a:t>
            </a:r>
            <a:endParaRPr sz="1200">
              <a:solidFill>
                <a:schemeClr val="dk1"/>
              </a:solidFill>
            </a:endParaRPr>
          </a:p>
          <a:p>
            <a:pPr indent="0" lvl="0" marL="0" rtl="0" algn="l">
              <a:lnSpc>
                <a:spcPct val="6000"/>
              </a:lnSpc>
              <a:spcBef>
                <a:spcPts val="1600"/>
              </a:spcBef>
              <a:spcAft>
                <a:spcPts val="0"/>
              </a:spcAft>
              <a:buClr>
                <a:schemeClr val="dk1"/>
              </a:buClr>
              <a:buSzPts val="1100"/>
              <a:buFont typeface="Arial"/>
              <a:buNone/>
            </a:pPr>
            <a:r>
              <a:rPr lang="en" sz="1200">
                <a:solidFill>
                  <a:schemeClr val="dk1"/>
                </a:solidFill>
              </a:rPr>
              <a:t>For Basis Technology, rosette, just a try since we already have the extractor</a:t>
            </a:r>
            <a:endParaRPr sz="1200">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b43d2789a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b43d2789a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chemeClr val="dk1"/>
              </a:buClr>
              <a:buSzPts val="1100"/>
              <a:buFont typeface="Arial"/>
              <a:buNone/>
            </a:pPr>
            <a:r>
              <a:rPr lang="en" sz="1200">
                <a:solidFill>
                  <a:schemeClr val="dk1"/>
                </a:solidFill>
              </a:rPr>
              <a:t>Don’t have to read all the words in it and understand all the function, </a:t>
            </a:r>
            <a:endParaRPr sz="1200">
              <a:solidFill>
                <a:schemeClr val="dk1"/>
              </a:solidFill>
            </a:endParaRPr>
          </a:p>
          <a:p>
            <a:pPr indent="0" lvl="0" marL="12700" rtl="0" algn="l">
              <a:spcBef>
                <a:spcPts val="0"/>
              </a:spcBef>
              <a:spcAft>
                <a:spcPts val="0"/>
              </a:spcAft>
              <a:buClr>
                <a:schemeClr val="dk1"/>
              </a:buClr>
              <a:buSzPts val="1100"/>
              <a:buFont typeface="Arial"/>
              <a:buNone/>
            </a:pPr>
            <a:r>
              <a:rPr lang="en" sz="1200">
                <a:solidFill>
                  <a:schemeClr val="dk1"/>
                </a:solidFill>
              </a:rPr>
              <a:t>output: </a:t>
            </a:r>
            <a:endParaRPr sz="1200">
              <a:solidFill>
                <a:schemeClr val="dk1"/>
              </a:solidFill>
            </a:endParaRPr>
          </a:p>
          <a:p>
            <a:pPr indent="0" lvl="0" marL="12700" rtl="0" algn="l">
              <a:spcBef>
                <a:spcPts val="0"/>
              </a:spcBef>
              <a:spcAft>
                <a:spcPts val="0"/>
              </a:spcAft>
              <a:buClr>
                <a:schemeClr val="dk1"/>
              </a:buClr>
              <a:buSzPts val="1100"/>
              <a:buFont typeface="Arial"/>
              <a:buNone/>
            </a:pPr>
            <a:r>
              <a:rPr lang="en" sz="1200">
                <a:solidFill>
                  <a:schemeClr val="dk1"/>
                </a:solidFill>
              </a:rPr>
              <a:t>each mention in the original text, will have several entity candidates and the candidate with the highest score ei</a:t>
            </a:r>
            <a:endParaRPr sz="1200">
              <a:solidFill>
                <a:schemeClr val="dk1"/>
              </a:solidFill>
            </a:endParaRPr>
          </a:p>
          <a:p>
            <a:pPr indent="0" lvl="0" marL="12700" rtl="0" algn="l">
              <a:spcBef>
                <a:spcPts val="0"/>
              </a:spcBef>
              <a:spcAft>
                <a:spcPts val="0"/>
              </a:spcAft>
              <a:buClr>
                <a:schemeClr val="dk1"/>
              </a:buClr>
              <a:buSzPts val="1100"/>
              <a:buFont typeface="Arial"/>
              <a:buNone/>
            </a:pPr>
            <a:r>
              <a:rPr lang="en" sz="1200">
                <a:solidFill>
                  <a:schemeClr val="dk1"/>
                </a:solidFill>
              </a:rPr>
              <a:t>➔	</a:t>
            </a:r>
            <a:r>
              <a:rPr b="1" lang="en" sz="1200">
                <a:solidFill>
                  <a:schemeClr val="dk1"/>
                </a:solidFill>
              </a:rPr>
              <a:t>local score:</a:t>
            </a:r>
            <a:r>
              <a:rPr lang="en" sz="1200">
                <a:solidFill>
                  <a:schemeClr val="dk1"/>
                </a:solidFill>
              </a:rPr>
              <a:t> information from analysis focus on </a:t>
            </a:r>
            <a:r>
              <a:rPr lang="en" sz="1200" u="sng">
                <a:solidFill>
                  <a:schemeClr val="dk1"/>
                </a:solidFill>
              </a:rPr>
              <a:t>mention</a:t>
            </a:r>
            <a:r>
              <a:rPr lang="en" sz="1200">
                <a:solidFill>
                  <a:schemeClr val="dk1"/>
                </a:solidFill>
              </a:rPr>
              <a:t> and </a:t>
            </a:r>
            <a:r>
              <a:rPr lang="en" sz="1200" u="sng">
                <a:solidFill>
                  <a:schemeClr val="dk1"/>
                </a:solidFill>
              </a:rPr>
              <a:t>relationship between mention and entity candidates</a:t>
            </a:r>
            <a:endParaRPr sz="1200" u="sng">
              <a:solidFill>
                <a:schemeClr val="dk1"/>
              </a:solidFill>
            </a:endParaRPr>
          </a:p>
          <a:p>
            <a:pPr indent="0" lvl="0" marL="12700" rtl="0" algn="l">
              <a:spcBef>
                <a:spcPts val="0"/>
              </a:spcBef>
              <a:spcAft>
                <a:spcPts val="0"/>
              </a:spcAft>
              <a:buClr>
                <a:schemeClr val="dk1"/>
              </a:buClr>
              <a:buSzPts val="1100"/>
              <a:buFont typeface="Arial"/>
              <a:buNone/>
            </a:pPr>
            <a:r>
              <a:rPr lang="en" sz="1200">
                <a:solidFill>
                  <a:schemeClr val="dk1"/>
                </a:solidFill>
              </a:rPr>
              <a:t>➔	</a:t>
            </a:r>
            <a:r>
              <a:rPr b="1" lang="en" sz="1200">
                <a:solidFill>
                  <a:schemeClr val="dk1"/>
                </a:solidFill>
              </a:rPr>
              <a:t>global score:</a:t>
            </a:r>
            <a:r>
              <a:rPr lang="en" sz="1200">
                <a:solidFill>
                  <a:schemeClr val="dk1"/>
                </a:solidFill>
              </a:rPr>
              <a:t> analysis focus on the </a:t>
            </a:r>
            <a:r>
              <a:rPr lang="en" sz="1200" u="sng">
                <a:solidFill>
                  <a:schemeClr val="dk1"/>
                </a:solidFill>
              </a:rPr>
              <a:t>relationship among entity</a:t>
            </a:r>
            <a:r>
              <a:rPr lang="en" sz="1200">
                <a:solidFill>
                  <a:schemeClr val="dk1"/>
                </a:solidFill>
              </a:rPr>
              <a:t> </a:t>
            </a:r>
            <a:r>
              <a:rPr lang="en" sz="1200" u="sng">
                <a:solidFill>
                  <a:schemeClr val="dk1"/>
                </a:solidFill>
              </a:rPr>
              <a:t>candidates</a:t>
            </a:r>
            <a:r>
              <a:rPr lang="en" sz="1200">
                <a:solidFill>
                  <a:schemeClr val="dk1"/>
                </a:solidFill>
              </a:rPr>
              <a:t> in KB</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b43d2789a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b43d2789a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b43d2789a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b43d2789a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ac31512e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ac31512e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rPr>
              <a:t>(1) Briefly present your GQP project.</a:t>
            </a:r>
            <a:endParaRPr sz="1200">
              <a:solidFill>
                <a:srgbClr val="333333"/>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rPr>
              <a:t>(2) Share the valuable lesson, experience, and fun facts during your GQP journey.</a:t>
            </a:r>
            <a:endParaRPr sz="1200">
              <a:solidFill>
                <a:srgbClr val="333333"/>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rPr>
              <a:t>(3) Describe your current work/position and how the GQP experience help you excel in your work/position.</a:t>
            </a:r>
            <a:endParaRPr sz="1200">
              <a:solidFill>
                <a:srgbClr val="333333"/>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rPr>
              <a:t>(4) Provide key tips and skills for championing Data Science job interviews and your current position responsibility.</a:t>
            </a:r>
            <a:endParaRPr sz="1200">
              <a:solidFill>
                <a:srgbClr val="333333"/>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333333"/>
                </a:solidFill>
              </a:rPr>
              <a:t>(5) Questions &amp; Answers</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b43d2789a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b43d2789a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Transforming BT data: Using word2vec to transform all the words to a number so that we can use the model for testing</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b43d2789a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b43d2789a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b43d2789a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b43d2789a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ED performed a lot better than EL especially for the Wikipedia dataset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training model on different datasets for both EL and ED performed a bit worse overall than the latent model whose wiki training was the lowest performing dataset at 77%. However here, the Wiki dataset is at 74-75% which is lower.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Micro/Macro </a:t>
            </a:r>
            <a:r>
              <a:rPr lang="en" sz="1200">
                <a:solidFill>
                  <a:schemeClr val="dk1"/>
                </a:solidFill>
              </a:rPr>
              <a:t>- For EL, these metrics are computed both in the strong matching and weak matching settings. Micro requires exactly predicting the gold mention boundaries and their entity annotations, whereas Macro gives a perfect score to spans that just overlap with the gold mentions and are linked to the correct gold entities.</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b43d2789a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b43d2789a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 end2end model could be worse than latent if our input is the golden mention-candidate pair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ED -&gt; We may have gotten a lower score because we don’t have much of an advantage than the model in the research paper. We are using the whole text instead of an extractor</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While processing the BT dataset, we trained and tested the AIDA data to see what we could expect. We used the base model for EL and ED training/testing on the AIDA dataset which ran overnight and obtained these scores. ED performed a lot better than EL overall. The entity linking scores are very similar to the final latent relations model accuracy, around 55%. However, this score is significantly improved when taking into account all the spans of the text document. We expect to see similar or lower scores for the BT dataset because it will be smaller with around 3000 mentions whereas the AIDA dataset has more than 502K mentions.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b43d2789a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b43d2789a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In order to test the BT dataset, we first had to transform and preprocess it so that it would be compatible with the End2End model. A challenge here is that the BT dataset was in a different format than the other datasets that we saw, in a json format. We worked to rewrite the preprocessing code so that we could get a similar processed dataset output like the rest of the training datasets.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b43d2789a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b43d2789a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Challenges in testing the BT dataset (Xinlu):</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academic purpose, complicated:</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3 models: base model, with global score, with golden data</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different platform: Gerbil</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data: from 5 or 6 different resources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dependence between files, data or python, is complicated and difficult to figure out</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b43d2789a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b43d2789a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ED -&gt; We may have gotten a lower score because we don’t have much of an advantage than the model in the research paper. We are using the whole text instead of an extractor</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b43d2789a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b43d2789a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ac9d090e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ac9d090e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b43d2789a_3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b43d2789a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Wikidata dumps &gt; 150GB</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Wikipedia english language latest dumps ~ 76GB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ac31512ee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ac31512ee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Completed Bachelor’s in December 2019 and Master’s in December 2020</a:t>
            </a:r>
            <a:endParaRPr sz="1200"/>
          </a:p>
          <a:p>
            <a:pPr indent="0" lvl="0" marL="0" rtl="0" algn="l">
              <a:spcBef>
                <a:spcPts val="0"/>
              </a:spcBef>
              <a:spcAft>
                <a:spcPts val="0"/>
              </a:spcAft>
              <a:buNone/>
            </a:pPr>
            <a:r>
              <a:rPr lang="en" sz="1200"/>
              <a:t>VLDP = Verizon Leadership Development Program</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b43d2789a_3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b43d2789a_3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SOTA</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b43d2789a_3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b43d2789a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ac9d090e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ac9d090e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b43d2789a_3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b43d2789a_3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b43d2789a_3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b43d2789a_3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b43d2789a_3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b43d2789a_3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b43d2789a_3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b43d2789a_3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b43d2789a_3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b43d2789a_3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ac9d090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ac9d090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ac9d090e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ac9d090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ac31512ee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ac31512ee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ac9d090e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fac9d090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ac9d090e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ac9d090e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ac9d090e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ac9d090e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222222"/>
                </a:solidFill>
              </a:rPr>
              <a:t>Areas supported in Digital sales: devices (smartphone, tablets, PDP recommendations and accessories recommendations)</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ac9d090e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ac9d090e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6998205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f6998205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Easier way to report recommendation effectives in the digital flow/experience. This include monitoring Key performance indicators such as click rate, conversion rate, attach rate, call in rate, order details as well as post order metrics such as return rate.</a:t>
            </a:r>
            <a:endParaRPr sz="1200"/>
          </a:p>
          <a:p>
            <a:pPr indent="0" lvl="0" marL="0" rtl="0" algn="l">
              <a:spcBef>
                <a:spcPts val="1000"/>
              </a:spcBef>
              <a:spcAft>
                <a:spcPts val="1000"/>
              </a:spcAft>
              <a:buNone/>
            </a:pPr>
            <a:r>
              <a:rPr lang="en" sz="1200"/>
              <a:t>Continuously</a:t>
            </a:r>
            <a:r>
              <a:rPr lang="en" sz="1200"/>
              <a:t> thinking of new, innovative ways to </a:t>
            </a:r>
            <a:r>
              <a:rPr lang="en" sz="1200"/>
              <a:t>improve</a:t>
            </a:r>
            <a:r>
              <a:rPr lang="en" sz="1200"/>
              <a:t> the digital experience for customers.</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6998205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f6998205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ac9d090e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fac9d090e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ac9d090e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ac9d090e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ac9d090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ac9d090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I received:</a:t>
            </a:r>
            <a:endParaRPr/>
          </a:p>
          <a:p>
            <a:pPr indent="0" lvl="0" marL="0" rtl="0" algn="l">
              <a:spcBef>
                <a:spcPts val="0"/>
              </a:spcBef>
              <a:spcAft>
                <a:spcPts val="0"/>
              </a:spcAft>
              <a:buNone/>
            </a:pPr>
            <a:r>
              <a:rPr lang="en"/>
              <a:t>1. Are there any other machine learning techniques besides recommendation based models that are implemented at Verizon?</a:t>
            </a:r>
            <a:endParaRPr/>
          </a:p>
          <a:p>
            <a:pPr indent="0" lvl="0" marL="0" rtl="0" algn="l">
              <a:spcBef>
                <a:spcPts val="0"/>
              </a:spcBef>
              <a:spcAft>
                <a:spcPts val="0"/>
              </a:spcAft>
              <a:buNone/>
            </a:pPr>
            <a:r>
              <a:rPr lang="en"/>
              <a:t>2. How are the models deployed into production at Verizon? What kind of tech stack do you use?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ac31512ee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ac31512ee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ac31512ee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ac31512ee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ac9d090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ac9d09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Rosette overall is an adaptable platform for text analytics &amp; discovery. It offers various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capabilities to efficiently analyze documents in more than 30 languages. Tasks supported by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Rosette include chat translation, document categorization, parts of speech tagging, entity</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extraction, entity linking (EL), and more.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69982058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69982058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Named-Entity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Linking task aims to extract all named entities (ie. person, organization, location, etc) from a text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document, called Entity Extraction/Entity Detection/Named-Entity Recognition, and link the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identified mentions to an entity record in the WikiData database.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EL itself is a task that can be subdivided into Entity Extraction (EE) and Entity Disambiguation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(ED). Thus, to link any entity to the corresponding record in the knowledge base, it should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ensured that the true entity in the knowledge base is chosen among all candidate entities in the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knowledge base with the same name by following a procedure that takes several factors of the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text into consideration.</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ac9d090e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ac9d090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our solution, we decided to implement 3 different models and split up into teams of 2 in order to come up with the best performing model for BT’s dataset. We did research on the papers for each model, outlining the general sense of what each model does and the technicalities of implementing each one. We then presented the findings from our research to our sponsor and finalized the approach. After that </a:t>
            </a:r>
            <a:r>
              <a:rPr lang="en" sz="1200"/>
              <a:t>point</a:t>
            </a:r>
            <a:r>
              <a:rPr lang="en" sz="1200"/>
              <a:t>, we worked parallelly to develop the 3 models: Latent Relations, End to End, and DeepType/Robust Disambiguation. We outlined our implementation approach, created a design, transformed the BT dataset as well as other datasets such as AIDA, ran the models, and gathered the results to present the final outcome to BT.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3948735" y="2665191"/>
            <a:ext cx="1246500" cy="5739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3000"/>
              <a:buNone/>
              <a:defRPr b="1" i="0" sz="3600">
                <a:solidFill>
                  <a:schemeClr val="lt1"/>
                </a:solidFill>
                <a:latin typeface="Verdana"/>
                <a:ea typeface="Verdana"/>
                <a:cs typeface="Verdana"/>
                <a:sym typeface="Verdana"/>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3"/>
          <p:cNvSpPr txBox="1"/>
          <p:nvPr>
            <p:ph idx="1" type="body"/>
          </p:nvPr>
        </p:nvSpPr>
        <p:spPr>
          <a:xfrm>
            <a:off x="447650" y="1044068"/>
            <a:ext cx="8248800" cy="29592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84" name="Google Shape;84;p13"/>
          <p:cNvSpPr txBox="1"/>
          <p:nvPr>
            <p:ph idx="11" type="ftr"/>
          </p:nvPr>
        </p:nvSpPr>
        <p:spPr>
          <a:xfrm>
            <a:off x="301625" y="4863100"/>
            <a:ext cx="3716700" cy="1545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400"/>
              <a:buNone/>
              <a:defRPr b="1" i="0" sz="900">
                <a:solidFill>
                  <a:srgbClr val="64A70B"/>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rmAutofit lnSpcReduction="10000"/>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14"/>
          <p:cNvSpPr txBox="1"/>
          <p:nvPr>
            <p:ph type="title"/>
          </p:nvPr>
        </p:nvSpPr>
        <p:spPr>
          <a:xfrm>
            <a:off x="3948735" y="2665191"/>
            <a:ext cx="1246500" cy="5739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3000"/>
              <a:buNone/>
              <a:defRPr b="1" i="0" sz="3600">
                <a:solidFill>
                  <a:schemeClr val="lt1"/>
                </a:solidFill>
                <a:latin typeface="Verdana"/>
                <a:ea typeface="Verdana"/>
                <a:cs typeface="Verdana"/>
                <a:sym typeface="Verdana"/>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txBox="1"/>
          <p:nvPr>
            <p:ph idx="11" type="ftr"/>
          </p:nvPr>
        </p:nvSpPr>
        <p:spPr>
          <a:xfrm>
            <a:off x="301625" y="4863100"/>
            <a:ext cx="3666600" cy="15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900">
                <a:solidFill>
                  <a:srgbClr val="B0B1B3"/>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rmAutofit lnSpcReduction="10000"/>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92" name="Shape 92"/>
        <p:cNvGrpSpPr/>
        <p:nvPr/>
      </p:nvGrpSpPr>
      <p:grpSpPr>
        <a:xfrm>
          <a:off x="0" y="0"/>
          <a:ext cx="0" cy="0"/>
          <a:chOff x="0" y="0"/>
          <a:chExt cx="0" cy="0"/>
        </a:xfrm>
      </p:grpSpPr>
      <p:sp>
        <p:nvSpPr>
          <p:cNvPr id="93" name="Google Shape;93;p15"/>
          <p:cNvSpPr txBox="1"/>
          <p:nvPr>
            <p:ph type="title"/>
          </p:nvPr>
        </p:nvSpPr>
        <p:spPr>
          <a:xfrm>
            <a:off x="3948735" y="2665191"/>
            <a:ext cx="1246500" cy="5739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3000"/>
              <a:buNone/>
              <a:defRPr b="1" i="0" sz="3600">
                <a:solidFill>
                  <a:schemeClr val="lt1"/>
                </a:solidFill>
                <a:latin typeface="Verdana"/>
                <a:ea typeface="Verdana"/>
                <a:cs typeface="Verdana"/>
                <a:sym typeface="Verdana"/>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 name="Google Shape;94;p15"/>
          <p:cNvSpPr txBox="1"/>
          <p:nvPr>
            <p:ph idx="1" type="body"/>
          </p:nvPr>
        </p:nvSpPr>
        <p:spPr>
          <a:xfrm>
            <a:off x="447650" y="1044068"/>
            <a:ext cx="8248800" cy="29592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95" name="Google Shape;95;p15"/>
          <p:cNvSpPr txBox="1"/>
          <p:nvPr>
            <p:ph idx="11" type="ftr"/>
          </p:nvPr>
        </p:nvSpPr>
        <p:spPr>
          <a:xfrm>
            <a:off x="301625" y="4863100"/>
            <a:ext cx="3716700" cy="1545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400"/>
              <a:buNone/>
              <a:defRPr b="1" i="0" sz="900">
                <a:solidFill>
                  <a:srgbClr val="64A70B"/>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rmAutofit lnSpcReduction="10000"/>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98" name="Shape 98"/>
        <p:cNvGrpSpPr/>
        <p:nvPr/>
      </p:nvGrpSpPr>
      <p:grpSpPr>
        <a:xfrm>
          <a:off x="0" y="0"/>
          <a:ext cx="0" cy="0"/>
          <a:chOff x="0" y="0"/>
          <a:chExt cx="0" cy="0"/>
        </a:xfrm>
      </p:grpSpPr>
      <p:sp>
        <p:nvSpPr>
          <p:cNvPr id="99" name="Google Shape;99;p16"/>
          <p:cNvSpPr/>
          <p:nvPr/>
        </p:nvSpPr>
        <p:spPr>
          <a:xfrm>
            <a:off x="297425" y="4756775"/>
            <a:ext cx="8558530" cy="0"/>
          </a:xfrm>
          <a:custGeom>
            <a:rect b="b" l="l" r="r" t="t"/>
            <a:pathLst>
              <a:path extrusionOk="0" h="120000" w="8558530">
                <a:moveTo>
                  <a:pt x="0" y="0"/>
                </a:moveTo>
                <a:lnTo>
                  <a:pt x="8558099" y="0"/>
                </a:lnTo>
              </a:path>
            </a:pathLst>
          </a:custGeom>
          <a:noFill/>
          <a:ln cap="flat" cmpd="sng" w="19025">
            <a:solidFill>
              <a:srgbClr val="DCDC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6"/>
          <p:cNvSpPr/>
          <p:nvPr/>
        </p:nvSpPr>
        <p:spPr>
          <a:xfrm>
            <a:off x="0" y="0"/>
            <a:ext cx="9144000" cy="712470"/>
          </a:xfrm>
          <a:custGeom>
            <a:rect b="b" l="l" r="r" t="t"/>
            <a:pathLst>
              <a:path extrusionOk="0" h="712470" w="9144000">
                <a:moveTo>
                  <a:pt x="9143999" y="711899"/>
                </a:moveTo>
                <a:lnTo>
                  <a:pt x="0" y="711899"/>
                </a:lnTo>
                <a:lnTo>
                  <a:pt x="0" y="0"/>
                </a:lnTo>
                <a:lnTo>
                  <a:pt x="9143999" y="0"/>
                </a:lnTo>
                <a:lnTo>
                  <a:pt x="9143999" y="711899"/>
                </a:lnTo>
                <a:close/>
              </a:path>
            </a:pathLst>
          </a:custGeom>
          <a:solidFill>
            <a:srgbClr val="2F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6"/>
          <p:cNvSpPr txBox="1"/>
          <p:nvPr>
            <p:ph type="ctrTitle"/>
          </p:nvPr>
        </p:nvSpPr>
        <p:spPr>
          <a:xfrm>
            <a:off x="3267860" y="1582166"/>
            <a:ext cx="2608200" cy="7569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3000"/>
              <a:buNone/>
              <a:defRPr b="1" i="0" sz="4800">
                <a:solidFill>
                  <a:schemeClr val="lt1"/>
                </a:solidFill>
                <a:latin typeface="Verdana"/>
                <a:ea typeface="Verdana"/>
                <a:cs typeface="Verdana"/>
                <a:sym typeface="Verdana"/>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1800"/>
              <a:buNone/>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103" name="Google Shape;103;p16"/>
          <p:cNvSpPr txBox="1"/>
          <p:nvPr>
            <p:ph idx="11" type="ftr"/>
          </p:nvPr>
        </p:nvSpPr>
        <p:spPr>
          <a:xfrm>
            <a:off x="301625" y="4863092"/>
            <a:ext cx="26835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900">
                <a:solidFill>
                  <a:srgbClr val="B0B1B3"/>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rmAutofit lnSpcReduction="10000"/>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106" name="Shape 106"/>
        <p:cNvGrpSpPr/>
        <p:nvPr/>
      </p:nvGrpSpPr>
      <p:grpSpPr>
        <a:xfrm>
          <a:off x="0" y="0"/>
          <a:ext cx="0" cy="0"/>
          <a:chOff x="0" y="0"/>
          <a:chExt cx="0" cy="0"/>
        </a:xfrm>
      </p:grpSpPr>
      <p:sp>
        <p:nvSpPr>
          <p:cNvPr id="107" name="Google Shape;107;p1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7"/>
          <p:cNvSpPr/>
          <p:nvPr>
            <p:ph idx="2" type="pic"/>
          </p:nvPr>
        </p:nvSpPr>
        <p:spPr>
          <a:xfrm>
            <a:off x="4572000" y="1457325"/>
            <a:ext cx="4114800" cy="2657400"/>
          </a:xfrm>
          <a:prstGeom prst="rect">
            <a:avLst/>
          </a:prstGeom>
          <a:noFill/>
          <a:ln>
            <a:noFill/>
          </a:ln>
        </p:spPr>
      </p:sp>
      <p:sp>
        <p:nvSpPr>
          <p:cNvPr id="109" name="Google Shape;109;p17"/>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Arial"/>
              <a:buNone/>
              <a:defRPr sz="700"/>
            </a:lvl2pPr>
            <a:lvl3pPr indent="-228600" lvl="2" marL="1371600" rtl="0" algn="l">
              <a:lnSpc>
                <a:spcPct val="100000"/>
              </a:lnSpc>
              <a:spcBef>
                <a:spcPts val="0"/>
              </a:spcBef>
              <a:spcAft>
                <a:spcPts val="0"/>
              </a:spcAft>
              <a:buClr>
                <a:schemeClr val="dk1"/>
              </a:buClr>
              <a:buSzPts val="700"/>
              <a:buFont typeface="Arial"/>
              <a:buNone/>
              <a:defRPr sz="700"/>
            </a:lvl3pPr>
            <a:lvl4pPr indent="-228600" lvl="3" marL="1828800" rtl="0" algn="l">
              <a:lnSpc>
                <a:spcPct val="100000"/>
              </a:lnSpc>
              <a:spcBef>
                <a:spcPts val="0"/>
              </a:spcBef>
              <a:spcAft>
                <a:spcPts val="0"/>
              </a:spcAft>
              <a:buClr>
                <a:schemeClr val="dk1"/>
              </a:buClr>
              <a:buSzPts val="700"/>
              <a:buFont typeface="Arial"/>
              <a:buNone/>
              <a:defRPr sz="700"/>
            </a:lvl4pPr>
            <a:lvl5pPr indent="-228600" lvl="4" marL="2286000" rtl="0" algn="l">
              <a:lnSpc>
                <a:spcPct val="100000"/>
              </a:lnSpc>
              <a:spcBef>
                <a:spcPts val="0"/>
              </a:spcBef>
              <a:spcAft>
                <a:spcPts val="0"/>
              </a:spcAft>
              <a:buClr>
                <a:schemeClr val="dk1"/>
              </a:buClr>
              <a:buSzPts val="700"/>
              <a:buFont typeface="Arial"/>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10" name="Google Shape;110;p1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1" name="Google Shape;111;p17"/>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2" name="Google Shape;112;p1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arxiv.org/pdf/1804.10637.pdf" TargetMode="External"/><Relationship Id="rId4" Type="http://schemas.openxmlformats.org/officeDocument/2006/relationships/hyperlink" Target="https://github.com/lephong/mulrel-nel" TargetMode="External"/><Relationship Id="rId5" Type="http://schemas.openxmlformats.org/officeDocument/2006/relationships/hyperlink" Target="https://arxiv.org/pdf/1704.04920.pdf" TargetMode="External"/><Relationship Id="rId6" Type="http://schemas.openxmlformats.org/officeDocument/2006/relationships/hyperlink" Target="https://github.com/dalab/deep-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en.wikipedia.org/wiki/Massachusetts" TargetMode="External"/><Relationship Id="rId4" Type="http://schemas.openxmlformats.org/officeDocument/2006/relationships/image" Target="../media/image22.png"/><Relationship Id="rId5" Type="http://schemas.openxmlformats.org/officeDocument/2006/relationships/hyperlink" Target="https://en.wikipedia.org/wiki/Worcester_Polytechnic_Institute" TargetMode="External"/><Relationship Id="rId6" Type="http://schemas.openxmlformats.org/officeDocument/2006/relationships/hyperlink" Target="https://en.wikipedia.org/wiki/Massachusetts" TargetMode="External"/><Relationship Id="rId7" Type="http://schemas.openxmlformats.org/officeDocument/2006/relationships/hyperlink" Target="https://en.wikipedia.org/wiki/Worcester_Polytechnic_Institute" TargetMode="External"/><Relationship Id="rId8" Type="http://schemas.openxmlformats.org/officeDocument/2006/relationships/hyperlink" Target="https://en.wikipedia.org/wiki/Worcester_Polytechnic_Institu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hyperlink" Target="https://arxiv.org/pdf/1808.07699.pdf" TargetMode="External"/><Relationship Id="rId4" Type="http://schemas.openxmlformats.org/officeDocument/2006/relationships/hyperlink" Target="https://github.com/dalab/end2end_neural_el" TargetMode="External"/><Relationship Id="rId5" Type="http://schemas.openxmlformats.org/officeDocument/2006/relationships/hyperlink" Target="https://github.com/lephong/mulrel-nel" TargetMode="External"/><Relationship Id="rId6" Type="http://schemas.openxmlformats.org/officeDocument/2006/relationships/hyperlink" Target="https://github.com/basis-technology-corp/annotated-data-model" TargetMode="External"/><Relationship Id="rId7" Type="http://schemas.openxmlformats.org/officeDocument/2006/relationships/hyperlink" Target="https://github.com/basis-technology-corp/wpi-gqp-20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arxiv.org/pdf/1802.01021.pdf" TargetMode="External"/><Relationship Id="rId4" Type="http://schemas.openxmlformats.org/officeDocument/2006/relationships/hyperlink" Target="https://github.com/openai/deeptyp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github.com/codepie/aida"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hyperlink" Target="https://www.aclweb.org/anthology/D11-1072.pdf" TargetMode="External"/><Relationship Id="rId4" Type="http://schemas.openxmlformats.org/officeDocument/2006/relationships/hyperlink" Target="https://aida.dor.ai/overview" TargetMode="External"/><Relationship Id="rId5" Type="http://schemas.openxmlformats.org/officeDocument/2006/relationships/hyperlink" Target="https://github.com/codepie/aida" TargetMode="External"/><Relationship Id="rId6" Type="http://schemas.openxmlformats.org/officeDocument/2006/relationships/hyperlink" Target="https://wikipedia2vec.github.io/wikipedia2vec/"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mailto:gil@basistech.com" TargetMode="External"/><Relationship Id="rId4" Type="http://schemas.openxmlformats.org/officeDocument/2006/relationships/hyperlink" Target="mailto:kfir@basistech.com" TargetMode="External"/><Relationship Id="rId5" Type="http://schemas.openxmlformats.org/officeDocument/2006/relationships/hyperlink" Target="mailto:cngan@wpi.edu" TargetMode="External"/><Relationship Id="rId6" Type="http://schemas.openxmlformats.org/officeDocument/2006/relationships/hyperlink" Target="mailto:femdad@wpi.edu"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hyperlink" Target="mailto:kfir@basistech.com" TargetMode="External"/><Relationship Id="rId13" Type="http://schemas.openxmlformats.org/officeDocument/2006/relationships/image" Target="../media/image6.jpg"/><Relationship Id="rId12" Type="http://schemas.openxmlformats.org/officeDocument/2006/relationships/image" Target="../media/image2.jpg"/><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mailto:sjoshi2@wpi.edu" TargetMode="External"/><Relationship Id="rId4" Type="http://schemas.openxmlformats.org/officeDocument/2006/relationships/hyperlink" Target="mailto:mhuang3@wpi.edu" TargetMode="External"/><Relationship Id="rId9" Type="http://schemas.openxmlformats.org/officeDocument/2006/relationships/hyperlink" Target="mailto:gil@basistech.com" TargetMode="External"/><Relationship Id="rId15" Type="http://schemas.openxmlformats.org/officeDocument/2006/relationships/image" Target="../media/image37.png"/><Relationship Id="rId14" Type="http://schemas.openxmlformats.org/officeDocument/2006/relationships/image" Target="../media/image15.jpg"/><Relationship Id="rId16" Type="http://schemas.openxmlformats.org/officeDocument/2006/relationships/image" Target="../media/image16.jpg"/><Relationship Id="rId5" Type="http://schemas.openxmlformats.org/officeDocument/2006/relationships/hyperlink" Target="mailto:vanand@wpi.edu" TargetMode="External"/><Relationship Id="rId6" Type="http://schemas.openxmlformats.org/officeDocument/2006/relationships/hyperlink" Target="mailto:xhe4@wpi.edu" TargetMode="External"/><Relationship Id="rId7" Type="http://schemas.openxmlformats.org/officeDocument/2006/relationships/hyperlink" Target="mailto:kagrawal@wpi.edu" TargetMode="External"/><Relationship Id="rId8" Type="http://schemas.openxmlformats.org/officeDocument/2006/relationships/hyperlink" Target="mailto:jyu5@wpi.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ctrTitle"/>
          </p:nvPr>
        </p:nvSpPr>
        <p:spPr>
          <a:xfrm>
            <a:off x="598100" y="720300"/>
            <a:ext cx="5641200" cy="189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Graduate Qualifying Project &amp; Professional Journey</a:t>
            </a:r>
            <a:endParaRPr/>
          </a:p>
        </p:txBody>
      </p:sp>
      <p:sp>
        <p:nvSpPr>
          <p:cNvPr id="118" name="Google Shape;118;p18"/>
          <p:cNvSpPr txBox="1"/>
          <p:nvPr>
            <p:ph idx="1" type="subTitle"/>
          </p:nvPr>
        </p:nvSpPr>
        <p:spPr>
          <a:xfrm>
            <a:off x="598100" y="2715925"/>
            <a:ext cx="4788900" cy="7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 Anand</a:t>
            </a:r>
            <a:endParaRPr/>
          </a:p>
          <a:p>
            <a:pPr indent="0" lvl="0" marL="0" rtl="0" algn="l">
              <a:spcBef>
                <a:spcPts val="0"/>
              </a:spcBef>
              <a:spcAft>
                <a:spcPts val="0"/>
              </a:spcAft>
              <a:buNone/>
            </a:pPr>
            <a:r>
              <a:rPr lang="en"/>
              <a:t>October 27th, 2021</a:t>
            </a:r>
            <a:endParaRPr/>
          </a:p>
        </p:txBody>
      </p:sp>
      <p:pic>
        <p:nvPicPr>
          <p:cNvPr id="119" name="Google Shape;119;p18"/>
          <p:cNvPicPr preferRelativeResize="0"/>
          <p:nvPr/>
        </p:nvPicPr>
        <p:blipFill rotWithShape="1">
          <a:blip r:embed="rId3">
            <a:alphaModFix/>
          </a:blip>
          <a:srcRect b="22689" l="0" r="0" t="22519"/>
          <a:stretch/>
        </p:blipFill>
        <p:spPr>
          <a:xfrm>
            <a:off x="4318375" y="3888525"/>
            <a:ext cx="2335349" cy="988550"/>
          </a:xfrm>
          <a:prstGeom prst="rect">
            <a:avLst/>
          </a:prstGeom>
          <a:noFill/>
          <a:ln>
            <a:noFill/>
          </a:ln>
        </p:spPr>
      </p:pic>
      <p:pic>
        <p:nvPicPr>
          <p:cNvPr id="120" name="Google Shape;120;p18"/>
          <p:cNvPicPr preferRelativeResize="0"/>
          <p:nvPr/>
        </p:nvPicPr>
        <p:blipFill>
          <a:blip r:embed="rId4">
            <a:alphaModFix/>
          </a:blip>
          <a:stretch>
            <a:fillRect/>
          </a:stretch>
        </p:blipFill>
        <p:spPr>
          <a:xfrm>
            <a:off x="6653725" y="3888525"/>
            <a:ext cx="2243425" cy="98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1787800" y="2724175"/>
            <a:ext cx="5568300" cy="1404600"/>
          </a:xfrm>
          <a:prstGeom prst="rect">
            <a:avLst/>
          </a:prstGeom>
          <a:noFill/>
          <a:ln>
            <a:noFill/>
          </a:ln>
        </p:spPr>
        <p:txBody>
          <a:bodyPr anchorCtr="0" anchor="t" bIns="0" lIns="0" spcFirstLastPara="1" rIns="0" wrap="square" tIns="12700">
            <a:normAutofit/>
          </a:bodyPr>
          <a:lstStyle/>
          <a:p>
            <a:pPr indent="0" lvl="0" marL="12700" rtl="0" algn="l">
              <a:lnSpc>
                <a:spcPct val="100000"/>
              </a:lnSpc>
              <a:spcBef>
                <a:spcPts val="0"/>
              </a:spcBef>
              <a:spcAft>
                <a:spcPts val="0"/>
              </a:spcAft>
              <a:buNone/>
            </a:pPr>
            <a:r>
              <a:rPr lang="en"/>
              <a:t>Latent Relations Model</a:t>
            </a:r>
            <a:endParaRPr/>
          </a:p>
          <a:p>
            <a:pPr indent="0" lvl="0" marL="12700" rtl="0" algn="l">
              <a:lnSpc>
                <a:spcPct val="100000"/>
              </a:lnSpc>
              <a:spcBef>
                <a:spcPts val="0"/>
              </a:spcBef>
              <a:spcAft>
                <a:spcPts val="0"/>
              </a:spcAft>
              <a:buNone/>
            </a:pPr>
            <a:r>
              <a:t/>
            </a:r>
            <a:endParaRPr/>
          </a:p>
        </p:txBody>
      </p:sp>
      <p:sp>
        <p:nvSpPr>
          <p:cNvPr id="202" name="Google Shape;202;p27"/>
          <p:cNvSpPr/>
          <p:nvPr/>
        </p:nvSpPr>
        <p:spPr>
          <a:xfrm>
            <a:off x="3971945" y="1345049"/>
            <a:ext cx="1200000" cy="114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7"/>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09" name="Google Shape;209;p28"/>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10" name="Google Shape;210;p28"/>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Research Problems Addressed</a:t>
            </a:r>
            <a:endParaRPr sz="2400"/>
          </a:p>
        </p:txBody>
      </p:sp>
      <p:sp>
        <p:nvSpPr>
          <p:cNvPr id="211" name="Google Shape;211;p28"/>
          <p:cNvSpPr txBox="1"/>
          <p:nvPr/>
        </p:nvSpPr>
        <p:spPr>
          <a:xfrm>
            <a:off x="467850" y="698400"/>
            <a:ext cx="83073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00000"/>
              </a:solidFill>
            </a:endParaRPr>
          </a:p>
          <a:p>
            <a:pPr indent="-342900" lvl="0" marL="457200" rtl="0" algn="l">
              <a:lnSpc>
                <a:spcPct val="150000"/>
              </a:lnSpc>
              <a:spcBef>
                <a:spcPts val="0"/>
              </a:spcBef>
              <a:spcAft>
                <a:spcPts val="0"/>
              </a:spcAft>
              <a:buClr>
                <a:schemeClr val="dk1"/>
              </a:buClr>
              <a:buSzPts val="1800"/>
              <a:buChar char="●"/>
            </a:pPr>
            <a:r>
              <a:rPr lang="en" sz="1800">
                <a:solidFill>
                  <a:srgbClr val="000000"/>
                </a:solidFill>
              </a:rPr>
              <a:t>Tackled candidate selection problem which </a:t>
            </a:r>
            <a:r>
              <a:rPr lang="en" sz="1800"/>
              <a:t>is to choose best entity from a list of candidates by</a:t>
            </a:r>
            <a:endParaRPr sz="1800"/>
          </a:p>
          <a:p>
            <a:pPr indent="-342900" lvl="1" marL="914400" rtl="0" algn="l">
              <a:lnSpc>
                <a:spcPct val="150000"/>
              </a:lnSpc>
              <a:spcBef>
                <a:spcPts val="0"/>
              </a:spcBef>
              <a:spcAft>
                <a:spcPts val="0"/>
              </a:spcAft>
              <a:buClr>
                <a:srgbClr val="000000"/>
              </a:buClr>
              <a:buSzPts val="1800"/>
              <a:buChar char="○"/>
            </a:pPr>
            <a:r>
              <a:rPr lang="en" sz="1800">
                <a:solidFill>
                  <a:srgbClr val="000000"/>
                </a:solidFill>
              </a:rPr>
              <a:t>local and global modeling </a:t>
            </a:r>
            <a:endParaRPr sz="1800">
              <a:solidFill>
                <a:srgbClr val="000080"/>
              </a:solidFill>
            </a:endParaRPr>
          </a:p>
          <a:p>
            <a:pPr indent="-342900" lvl="1" marL="914400" rtl="0" algn="l">
              <a:lnSpc>
                <a:spcPct val="150000"/>
              </a:lnSpc>
              <a:spcBef>
                <a:spcPts val="0"/>
              </a:spcBef>
              <a:spcAft>
                <a:spcPts val="0"/>
              </a:spcAft>
              <a:buClr>
                <a:srgbClr val="595959"/>
              </a:buClr>
              <a:buSzPts val="1800"/>
              <a:buChar char="○"/>
            </a:pPr>
            <a:r>
              <a:rPr lang="en" sz="1800"/>
              <a:t>Innovatively including latent relations between mentions into the global model</a:t>
            </a:r>
            <a:endParaRPr sz="1800"/>
          </a:p>
          <a:p>
            <a:pPr indent="0" lvl="0" marL="0" rtl="0" algn="l">
              <a:lnSpc>
                <a:spcPct val="150000"/>
              </a:lnSpc>
              <a:spcBef>
                <a:spcPts val="0"/>
              </a:spcBef>
              <a:spcAft>
                <a:spcPts val="0"/>
              </a:spcAft>
              <a:buNone/>
            </a:pPr>
            <a:r>
              <a:t/>
            </a:r>
            <a:endParaRPr sz="1800"/>
          </a:p>
          <a:p>
            <a:pPr indent="-342900" lvl="0" marL="457200" rtl="0" algn="l">
              <a:lnSpc>
                <a:spcPct val="150000"/>
              </a:lnSpc>
              <a:spcBef>
                <a:spcPts val="1200"/>
              </a:spcBef>
              <a:spcAft>
                <a:spcPts val="0"/>
              </a:spcAft>
              <a:buClr>
                <a:srgbClr val="000000"/>
              </a:buClr>
              <a:buSzPts val="1800"/>
              <a:buChar char="●"/>
            </a:pPr>
            <a:r>
              <a:rPr lang="en" sz="1800">
                <a:solidFill>
                  <a:srgbClr val="000000"/>
                </a:solidFill>
              </a:rPr>
              <a:t>Eliminated the need for extensive feature engineering by using representation learning </a:t>
            </a:r>
            <a:r>
              <a:rPr lang="en" sz="1800"/>
              <a:t>to learn relation embeddings</a:t>
            </a:r>
            <a:endParaRPr sz="1800">
              <a:solidFill>
                <a:srgbClr val="000000"/>
              </a:solidFill>
            </a:endParaRPr>
          </a:p>
          <a:p>
            <a:pPr indent="0" lvl="0" marL="0" rtl="0" algn="l">
              <a:lnSpc>
                <a:spcPct val="115000"/>
              </a:lnSpc>
              <a:spcBef>
                <a:spcPts val="1200"/>
              </a:spcBef>
              <a:spcAft>
                <a:spcPts val="0"/>
              </a:spcAft>
              <a:buNone/>
            </a:pPr>
            <a:r>
              <a:t/>
            </a:r>
            <a:endParaRPr>
              <a:solidFill>
                <a:srgbClr val="000000"/>
              </a:solidFill>
            </a:endParaRPr>
          </a:p>
          <a:p>
            <a:pPr indent="0" lvl="0" marL="0" rtl="0" algn="l">
              <a:lnSpc>
                <a:spcPct val="115000"/>
              </a:lnSpc>
              <a:spcBef>
                <a:spcPts val="1200"/>
              </a:spcBef>
              <a:spcAft>
                <a:spcPts val="1600"/>
              </a:spcAft>
              <a:buNone/>
            </a:pPr>
            <a:r>
              <a:t/>
            </a:r>
            <a:endParaRPr sz="125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17" name="Google Shape;217;p29"/>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18" name="Google Shape;218;p29"/>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Results</a:t>
            </a:r>
            <a:endParaRPr sz="2400"/>
          </a:p>
        </p:txBody>
      </p:sp>
      <p:sp>
        <p:nvSpPr>
          <p:cNvPr id="219" name="Google Shape;219;p29"/>
          <p:cNvSpPr txBox="1"/>
          <p:nvPr/>
        </p:nvSpPr>
        <p:spPr>
          <a:xfrm>
            <a:off x="4560725" y="1314425"/>
            <a:ext cx="4215900" cy="28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rgbClr val="222222"/>
                </a:solidFill>
              </a:rPr>
              <a:t>Successfully applied BT dataset into the latent relations model</a:t>
            </a:r>
            <a:endParaRPr sz="1800">
              <a:solidFill>
                <a:srgbClr val="222222"/>
              </a:solidFill>
            </a:endParaRPr>
          </a:p>
          <a:p>
            <a:pPr indent="-342900" lvl="0" marL="457200" rtl="0" algn="l">
              <a:lnSpc>
                <a:spcPct val="150000"/>
              </a:lnSpc>
              <a:spcBef>
                <a:spcPts val="0"/>
              </a:spcBef>
              <a:spcAft>
                <a:spcPts val="0"/>
              </a:spcAft>
              <a:buClr>
                <a:schemeClr val="dk1"/>
              </a:buClr>
              <a:buSzPts val="1800"/>
              <a:buChar char="●"/>
            </a:pPr>
            <a:r>
              <a:rPr lang="en" sz="1800">
                <a:solidFill>
                  <a:srgbClr val="222222"/>
                </a:solidFill>
              </a:rPr>
              <a:t>Better F1 score with larger BT dataset</a:t>
            </a:r>
            <a:endParaRPr sz="1800">
              <a:solidFill>
                <a:srgbClr val="222222"/>
              </a:solidFill>
            </a:endParaRPr>
          </a:p>
        </p:txBody>
      </p:sp>
      <p:sp>
        <p:nvSpPr>
          <p:cNvPr id="220" name="Google Shape;220;p29"/>
          <p:cNvSpPr/>
          <p:nvPr/>
        </p:nvSpPr>
        <p:spPr>
          <a:xfrm>
            <a:off x="469450" y="794825"/>
            <a:ext cx="3792000" cy="387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21" name="Google Shape;221;p29"/>
          <p:cNvPicPr preferRelativeResize="0"/>
          <p:nvPr/>
        </p:nvPicPr>
        <p:blipFill>
          <a:blip r:embed="rId3">
            <a:alphaModFix/>
          </a:blip>
          <a:stretch>
            <a:fillRect/>
          </a:stretch>
        </p:blipFill>
        <p:spPr>
          <a:xfrm>
            <a:off x="681275" y="889738"/>
            <a:ext cx="3344150" cy="3689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27" name="Google Shape;227;p30"/>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28" name="Google Shape;228;p30"/>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Conclusion &amp; Future Scope </a:t>
            </a:r>
            <a:endParaRPr sz="2400"/>
          </a:p>
        </p:txBody>
      </p:sp>
      <p:sp>
        <p:nvSpPr>
          <p:cNvPr id="229" name="Google Shape;229;p30"/>
          <p:cNvSpPr txBox="1"/>
          <p:nvPr/>
        </p:nvSpPr>
        <p:spPr>
          <a:xfrm>
            <a:off x="386925" y="1037400"/>
            <a:ext cx="7639800" cy="3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Conclusion:</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rgbClr val="222222"/>
                </a:solidFill>
                <a:latin typeface="Calibri"/>
                <a:ea typeface="Calibri"/>
                <a:cs typeface="Calibri"/>
                <a:sym typeface="Calibri"/>
              </a:rPr>
              <a:t>Successfully applied BT dataset into latent relations model</a:t>
            </a:r>
            <a:endParaRPr sz="1800">
              <a:solidFill>
                <a:srgbClr val="222222"/>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rgbClr val="222222"/>
                </a:solidFill>
                <a:latin typeface="Calibri"/>
                <a:ea typeface="Calibri"/>
                <a:cs typeface="Calibri"/>
                <a:sym typeface="Calibri"/>
              </a:rPr>
              <a:t>Better F1 score with larger BT dataset</a:t>
            </a:r>
            <a:endParaRPr sz="1800">
              <a:solidFill>
                <a:srgbClr val="222222"/>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Future Scope:</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rgbClr val="222222"/>
                </a:solidFill>
                <a:latin typeface="Calibri"/>
                <a:ea typeface="Calibri"/>
                <a:cs typeface="Calibri"/>
                <a:sym typeface="Calibri"/>
              </a:rPr>
              <a:t>More training rounds are needed to reduce the randomness</a:t>
            </a:r>
            <a:endParaRPr sz="1800">
              <a:solidFill>
                <a:srgbClr val="222222"/>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rgbClr val="222222"/>
                </a:solidFill>
                <a:latin typeface="Calibri"/>
                <a:ea typeface="Calibri"/>
                <a:cs typeface="Calibri"/>
                <a:sym typeface="Calibri"/>
              </a:rPr>
              <a:t>Larger BT dataset is required </a:t>
            </a:r>
            <a:endParaRPr sz="1800">
              <a:solidFill>
                <a:srgbClr val="222222"/>
              </a:solidFill>
              <a:latin typeface="Calibri"/>
              <a:ea typeface="Calibri"/>
              <a:cs typeface="Calibri"/>
              <a:sym typeface="Calibri"/>
            </a:endParaRPr>
          </a:p>
          <a:p>
            <a:pPr indent="-342900" lvl="1" marL="914400" rtl="0" algn="l">
              <a:spcBef>
                <a:spcPts val="0"/>
              </a:spcBef>
              <a:spcAft>
                <a:spcPts val="0"/>
              </a:spcAft>
              <a:buClr>
                <a:srgbClr val="222222"/>
              </a:buClr>
              <a:buSzPts val="1800"/>
              <a:buFont typeface="Calibri"/>
              <a:buChar char="○"/>
            </a:pPr>
            <a:r>
              <a:rPr lang="en" sz="1800">
                <a:solidFill>
                  <a:srgbClr val="222222"/>
                </a:solidFill>
                <a:latin typeface="Calibri"/>
                <a:ea typeface="Calibri"/>
                <a:cs typeface="Calibri"/>
                <a:sym typeface="Calibri"/>
              </a:rPr>
              <a:t>Generate candidates based on latest version wikipedia KB</a:t>
            </a:r>
            <a:endParaRPr sz="1800">
              <a:solidFill>
                <a:srgbClr val="222222"/>
              </a:solidFill>
              <a:latin typeface="Calibri"/>
              <a:ea typeface="Calibri"/>
              <a:cs typeface="Calibri"/>
              <a:sym typeface="Calibri"/>
            </a:endParaRPr>
          </a:p>
          <a:p>
            <a:pPr indent="-342900" lvl="1" marL="914400" rtl="0" algn="l">
              <a:spcBef>
                <a:spcPts val="0"/>
              </a:spcBef>
              <a:spcAft>
                <a:spcPts val="0"/>
              </a:spcAft>
              <a:buClr>
                <a:srgbClr val="222222"/>
              </a:buClr>
              <a:buSzPts val="1800"/>
              <a:buFont typeface="Calibri"/>
              <a:buChar char="○"/>
            </a:pPr>
            <a:r>
              <a:rPr lang="en" sz="1800">
                <a:solidFill>
                  <a:srgbClr val="222222"/>
                </a:solidFill>
                <a:latin typeface="Calibri"/>
                <a:ea typeface="Calibri"/>
                <a:cs typeface="Calibri"/>
                <a:sym typeface="Calibri"/>
              </a:rPr>
              <a:t>Might bring higher F1 score</a:t>
            </a:r>
            <a:endParaRPr sz="1800">
              <a:solidFill>
                <a:srgbClr val="22222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35" name="Google Shape;235;p31"/>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36" name="Google Shape;236;p31"/>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Project References </a:t>
            </a:r>
            <a:endParaRPr sz="2400"/>
          </a:p>
        </p:txBody>
      </p:sp>
      <p:sp>
        <p:nvSpPr>
          <p:cNvPr id="237" name="Google Shape;237;p31"/>
          <p:cNvSpPr txBox="1"/>
          <p:nvPr/>
        </p:nvSpPr>
        <p:spPr>
          <a:xfrm>
            <a:off x="507525" y="1299750"/>
            <a:ext cx="6836700" cy="254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Improving Entity Linking by Modeling Latent Relations between Mentions:</a:t>
            </a:r>
            <a:r>
              <a:rPr lang="en" sz="1800">
                <a:solidFill>
                  <a:schemeClr val="dk1"/>
                </a:solidFill>
              </a:rPr>
              <a:t> </a:t>
            </a:r>
            <a:r>
              <a:rPr lang="en" sz="1800" u="sng">
                <a:solidFill>
                  <a:schemeClr val="hlink"/>
                </a:solidFill>
                <a:hlinkClick r:id="rId3"/>
              </a:rPr>
              <a:t>https://arxiv.org/pdf/1804.10637.pdf</a:t>
            </a:r>
            <a:r>
              <a:rPr lang="en" sz="1800">
                <a:solidFill>
                  <a:schemeClr val="dk1"/>
                </a:solidFill>
              </a:rPr>
              <a:t> </a:t>
            </a:r>
            <a:endParaRPr sz="1800">
              <a:solidFill>
                <a:schemeClr val="dk1"/>
              </a:solidFill>
            </a:endParaRPr>
          </a:p>
          <a:p>
            <a:pPr indent="-342900" lvl="0" marL="457200" rtl="0" algn="l">
              <a:spcBef>
                <a:spcPts val="0"/>
              </a:spcBef>
              <a:spcAft>
                <a:spcPts val="0"/>
              </a:spcAft>
              <a:buClr>
                <a:schemeClr val="dk1"/>
              </a:buClr>
              <a:buSzPts val="1800"/>
              <a:buFont typeface="Calibri"/>
              <a:buChar char="●"/>
            </a:pPr>
            <a:r>
              <a:rPr b="1" lang="en" sz="1800">
                <a:solidFill>
                  <a:schemeClr val="dk1"/>
                </a:solidFill>
              </a:rPr>
              <a:t>Latent Relations Model Github:</a:t>
            </a:r>
            <a:r>
              <a:rPr b="1" lang="en" sz="1800"/>
              <a:t> </a:t>
            </a:r>
            <a:r>
              <a:rPr lang="en" sz="1800" u="sng">
                <a:solidFill>
                  <a:schemeClr val="hlink"/>
                </a:solidFill>
                <a:hlinkClick r:id="rId4"/>
              </a:rPr>
              <a:t>https://github.com/lephong/mulrel-nel</a:t>
            </a:r>
            <a:r>
              <a:rPr lang="en"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Deep Joint Entity Disambiguation with Local Neural Attention:</a:t>
            </a:r>
            <a:r>
              <a:rPr lang="en" sz="1800">
                <a:solidFill>
                  <a:schemeClr val="dk1"/>
                </a:solidFill>
              </a:rPr>
              <a:t> </a:t>
            </a:r>
            <a:r>
              <a:rPr lang="en" sz="1800" u="sng">
                <a:solidFill>
                  <a:schemeClr val="hlink"/>
                </a:solidFill>
                <a:hlinkClick r:id="rId5"/>
              </a:rPr>
              <a:t>https://arxiv.org/pdf/1704.04920.pdf</a:t>
            </a:r>
            <a:r>
              <a:rPr lang="en"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Deep Joint Model Github: </a:t>
            </a:r>
            <a:r>
              <a:rPr lang="en" sz="1800" u="sng">
                <a:solidFill>
                  <a:schemeClr val="hlink"/>
                </a:solidFill>
                <a:hlinkClick r:id="rId6"/>
              </a:rPr>
              <a:t>https://github.com/dalab/deep-ed</a:t>
            </a:r>
            <a:r>
              <a:rPr lang="en" sz="1800">
                <a:solidFill>
                  <a:schemeClr val="dk1"/>
                </a:solidFill>
              </a:rPr>
              <a:t> </a:t>
            </a:r>
            <a:endParaRPr sz="1800">
              <a:solidFill>
                <a:schemeClr val="dk1"/>
              </a:solidFill>
            </a:endParaRPr>
          </a:p>
          <a:p>
            <a:pPr indent="0" lvl="0" marL="457200" rtl="0" algn="l">
              <a:spcBef>
                <a:spcPts val="1400"/>
              </a:spcBef>
              <a:spcAft>
                <a:spcPts val="0"/>
              </a:spcAft>
              <a:buNone/>
            </a:pPr>
            <a:r>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1787800" y="2724175"/>
            <a:ext cx="5568300" cy="1404600"/>
          </a:xfrm>
          <a:prstGeom prst="rect">
            <a:avLst/>
          </a:prstGeom>
          <a:noFill/>
          <a:ln>
            <a:noFill/>
          </a:ln>
        </p:spPr>
        <p:txBody>
          <a:bodyPr anchorCtr="0" anchor="t" bIns="0" lIns="0" spcFirstLastPara="1" rIns="0" wrap="square" tIns="12700">
            <a:normAutofit/>
          </a:bodyPr>
          <a:lstStyle/>
          <a:p>
            <a:pPr indent="0" lvl="0" marL="12700" rtl="0" algn="ctr">
              <a:lnSpc>
                <a:spcPct val="100000"/>
              </a:lnSpc>
              <a:spcBef>
                <a:spcPts val="0"/>
              </a:spcBef>
              <a:spcAft>
                <a:spcPts val="0"/>
              </a:spcAft>
              <a:buNone/>
            </a:pPr>
            <a:r>
              <a:rPr lang="en"/>
              <a:t>End2End Model</a:t>
            </a:r>
            <a:endParaRPr/>
          </a:p>
          <a:p>
            <a:pPr indent="0" lvl="0" marL="12700" rtl="0" algn="l">
              <a:lnSpc>
                <a:spcPct val="100000"/>
              </a:lnSpc>
              <a:spcBef>
                <a:spcPts val="0"/>
              </a:spcBef>
              <a:spcAft>
                <a:spcPts val="0"/>
              </a:spcAft>
              <a:buNone/>
            </a:pPr>
            <a:r>
              <a:t/>
            </a:r>
            <a:endParaRPr/>
          </a:p>
        </p:txBody>
      </p:sp>
      <p:sp>
        <p:nvSpPr>
          <p:cNvPr id="243" name="Google Shape;243;p32"/>
          <p:cNvSpPr/>
          <p:nvPr/>
        </p:nvSpPr>
        <p:spPr>
          <a:xfrm>
            <a:off x="3971945" y="1345049"/>
            <a:ext cx="1200000" cy="114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32"/>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p:nvPr/>
        </p:nvSpPr>
        <p:spPr>
          <a:xfrm>
            <a:off x="1737800" y="2433175"/>
            <a:ext cx="3052200" cy="39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highlight>
                  <a:srgbClr val="FFFFFF"/>
                </a:highlight>
                <a:latin typeface="Calibri"/>
                <a:ea typeface="Calibri"/>
                <a:cs typeface="Calibri"/>
                <a:sym typeface="Calibri"/>
              </a:rPr>
              <a:t>Worcester Polytechnic Institute </a:t>
            </a:r>
            <a:endParaRPr sz="1700">
              <a:highlight>
                <a:srgbClr val="FFFFFF"/>
              </a:highlight>
              <a:latin typeface="Calibri"/>
              <a:ea typeface="Calibri"/>
              <a:cs typeface="Calibri"/>
              <a:sym typeface="Calibri"/>
            </a:endParaRPr>
          </a:p>
          <a:p>
            <a:pPr indent="0" lvl="0" marL="0" rtl="0" algn="ctr">
              <a:spcBef>
                <a:spcPts val="0"/>
              </a:spcBef>
              <a:spcAft>
                <a:spcPts val="0"/>
              </a:spcAft>
              <a:buNone/>
            </a:pPr>
            <a:r>
              <a:rPr lang="en" sz="1700">
                <a:highlight>
                  <a:srgbClr val="FFFFFF"/>
                </a:highlight>
                <a:latin typeface="Calibri"/>
                <a:ea typeface="Calibri"/>
                <a:cs typeface="Calibri"/>
                <a:sym typeface="Calibri"/>
              </a:rPr>
              <a:t>MA</a:t>
            </a:r>
            <a:endParaRPr sz="1700">
              <a:highlight>
                <a:srgbClr val="FFFFFF"/>
              </a:highlight>
              <a:latin typeface="Calibri"/>
              <a:ea typeface="Calibri"/>
              <a:cs typeface="Calibri"/>
              <a:sym typeface="Calibri"/>
            </a:endParaRPr>
          </a:p>
        </p:txBody>
      </p:sp>
      <p:sp>
        <p:nvSpPr>
          <p:cNvPr id="250" name="Google Shape;250;p33"/>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51" name="Google Shape;251;p33"/>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52" name="Google Shape;252;p33"/>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Advantage of the End2End Model</a:t>
            </a:r>
            <a:endParaRPr sz="2400"/>
          </a:p>
        </p:txBody>
      </p:sp>
      <p:sp>
        <p:nvSpPr>
          <p:cNvPr id="253" name="Google Shape;253;p33"/>
          <p:cNvSpPr txBox="1"/>
          <p:nvPr/>
        </p:nvSpPr>
        <p:spPr>
          <a:xfrm>
            <a:off x="1427250" y="1347625"/>
            <a:ext cx="7777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highlight>
                  <a:srgbClr val="FFD966"/>
                </a:highlight>
                <a:latin typeface="Comic Sans MS"/>
                <a:ea typeface="Comic Sans MS"/>
                <a:cs typeface="Comic Sans MS"/>
                <a:sym typeface="Comic Sans MS"/>
              </a:rPr>
              <a:t>Worcester Polytechnic Institute is a private research university in MA.</a:t>
            </a:r>
            <a:endParaRPr sz="1700">
              <a:highlight>
                <a:srgbClr val="FFD966"/>
              </a:highlight>
              <a:latin typeface="Comic Sans MS"/>
              <a:ea typeface="Comic Sans MS"/>
              <a:cs typeface="Comic Sans MS"/>
              <a:sym typeface="Comic Sans MS"/>
            </a:endParaRPr>
          </a:p>
        </p:txBody>
      </p:sp>
      <p:sp>
        <p:nvSpPr>
          <p:cNvPr id="254" name="Google Shape;254;p33"/>
          <p:cNvSpPr txBox="1"/>
          <p:nvPr/>
        </p:nvSpPr>
        <p:spPr>
          <a:xfrm>
            <a:off x="2389675" y="804025"/>
            <a:ext cx="18816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Other Research</a:t>
            </a:r>
            <a:endParaRPr b="1" sz="1900">
              <a:latin typeface="Calibri"/>
              <a:ea typeface="Calibri"/>
              <a:cs typeface="Calibri"/>
              <a:sym typeface="Calibri"/>
            </a:endParaRPr>
          </a:p>
        </p:txBody>
      </p:sp>
      <p:sp>
        <p:nvSpPr>
          <p:cNvPr id="255" name="Google Shape;255;p33"/>
          <p:cNvSpPr txBox="1"/>
          <p:nvPr/>
        </p:nvSpPr>
        <p:spPr>
          <a:xfrm>
            <a:off x="6042525" y="804025"/>
            <a:ext cx="19572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End2End Model</a:t>
            </a:r>
            <a:endParaRPr b="1" sz="1900">
              <a:latin typeface="Calibri"/>
              <a:ea typeface="Calibri"/>
              <a:cs typeface="Calibri"/>
              <a:sym typeface="Calibri"/>
            </a:endParaRPr>
          </a:p>
        </p:txBody>
      </p:sp>
      <p:sp>
        <p:nvSpPr>
          <p:cNvPr id="256" name="Google Shape;256;p33"/>
          <p:cNvSpPr txBox="1"/>
          <p:nvPr/>
        </p:nvSpPr>
        <p:spPr>
          <a:xfrm>
            <a:off x="376900" y="1295675"/>
            <a:ext cx="1294500" cy="3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900">
                <a:latin typeface="Calibri"/>
                <a:ea typeface="Calibri"/>
                <a:cs typeface="Calibri"/>
                <a:sym typeface="Calibri"/>
              </a:rPr>
              <a:t>Original</a:t>
            </a:r>
            <a:r>
              <a:rPr lang="en">
                <a:latin typeface="Calibri"/>
                <a:ea typeface="Calibri"/>
                <a:cs typeface="Calibri"/>
                <a:sym typeface="Calibri"/>
              </a:rPr>
              <a:t> </a:t>
            </a:r>
            <a:r>
              <a:rPr b="1" lang="en" sz="1900">
                <a:latin typeface="Calibri"/>
                <a:ea typeface="Calibri"/>
                <a:cs typeface="Calibri"/>
                <a:sym typeface="Calibri"/>
              </a:rPr>
              <a:t>Text</a:t>
            </a:r>
            <a:endParaRPr>
              <a:latin typeface="Calibri"/>
              <a:ea typeface="Calibri"/>
              <a:cs typeface="Calibri"/>
              <a:sym typeface="Calibri"/>
            </a:endParaRPr>
          </a:p>
        </p:txBody>
      </p:sp>
      <p:sp>
        <p:nvSpPr>
          <p:cNvPr id="257" name="Google Shape;257;p33"/>
          <p:cNvSpPr txBox="1"/>
          <p:nvPr/>
        </p:nvSpPr>
        <p:spPr>
          <a:xfrm>
            <a:off x="376900" y="2331675"/>
            <a:ext cx="1549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Mention Detection</a:t>
            </a:r>
            <a:endParaRPr>
              <a:latin typeface="Calibri"/>
              <a:ea typeface="Calibri"/>
              <a:cs typeface="Calibri"/>
              <a:sym typeface="Calibri"/>
            </a:endParaRPr>
          </a:p>
        </p:txBody>
      </p:sp>
      <p:sp>
        <p:nvSpPr>
          <p:cNvPr id="258" name="Google Shape;258;p33"/>
          <p:cNvSpPr txBox="1"/>
          <p:nvPr/>
        </p:nvSpPr>
        <p:spPr>
          <a:xfrm>
            <a:off x="376900" y="3598900"/>
            <a:ext cx="1480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Entity Disambig-</a:t>
            </a:r>
            <a:endParaRPr b="1" sz="19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uation</a:t>
            </a:r>
            <a:endParaRPr b="1" sz="1900">
              <a:latin typeface="Calibri"/>
              <a:ea typeface="Calibri"/>
              <a:cs typeface="Calibri"/>
              <a:sym typeface="Calibri"/>
            </a:endParaRPr>
          </a:p>
        </p:txBody>
      </p:sp>
      <p:sp>
        <p:nvSpPr>
          <p:cNvPr id="259" name="Google Shape;259;p33"/>
          <p:cNvSpPr txBox="1"/>
          <p:nvPr/>
        </p:nvSpPr>
        <p:spPr>
          <a:xfrm>
            <a:off x="2568375" y="4165000"/>
            <a:ext cx="1549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solidFill>
                  <a:schemeClr val="hlink"/>
                </a:solidFill>
                <a:latin typeface="Calibri"/>
                <a:ea typeface="Calibri"/>
                <a:cs typeface="Calibri"/>
                <a:sym typeface="Calibri"/>
                <a:hlinkClick r:id="rId3"/>
              </a:rPr>
              <a:t>Massachusetts</a:t>
            </a:r>
            <a:endParaRPr sz="1700">
              <a:latin typeface="Calibri"/>
              <a:ea typeface="Calibri"/>
              <a:cs typeface="Calibri"/>
              <a:sym typeface="Calibri"/>
            </a:endParaRPr>
          </a:p>
        </p:txBody>
      </p:sp>
      <p:pic>
        <p:nvPicPr>
          <p:cNvPr id="260" name="Google Shape;260;p33"/>
          <p:cNvPicPr preferRelativeResize="0"/>
          <p:nvPr/>
        </p:nvPicPr>
        <p:blipFill>
          <a:blip r:embed="rId4">
            <a:alphaModFix/>
          </a:blip>
          <a:stretch>
            <a:fillRect/>
          </a:stretch>
        </p:blipFill>
        <p:spPr>
          <a:xfrm>
            <a:off x="2195000" y="4213175"/>
            <a:ext cx="417873" cy="391200"/>
          </a:xfrm>
          <a:prstGeom prst="rect">
            <a:avLst/>
          </a:prstGeom>
          <a:noFill/>
          <a:ln>
            <a:noFill/>
          </a:ln>
        </p:spPr>
      </p:pic>
      <p:grpSp>
        <p:nvGrpSpPr>
          <p:cNvPr id="261" name="Google Shape;261;p33"/>
          <p:cNvGrpSpPr/>
          <p:nvPr/>
        </p:nvGrpSpPr>
        <p:grpSpPr>
          <a:xfrm>
            <a:off x="5196963" y="3741413"/>
            <a:ext cx="3507238" cy="391200"/>
            <a:chOff x="1550050" y="3925125"/>
            <a:chExt cx="3507238" cy="391200"/>
          </a:xfrm>
        </p:grpSpPr>
        <p:pic>
          <p:nvPicPr>
            <p:cNvPr id="262" name="Google Shape;262;p33"/>
            <p:cNvPicPr preferRelativeResize="0"/>
            <p:nvPr/>
          </p:nvPicPr>
          <p:blipFill>
            <a:blip r:embed="rId4">
              <a:alphaModFix/>
            </a:blip>
            <a:stretch>
              <a:fillRect/>
            </a:stretch>
          </p:blipFill>
          <p:spPr>
            <a:xfrm>
              <a:off x="1550050" y="3925125"/>
              <a:ext cx="417873" cy="391200"/>
            </a:xfrm>
            <a:prstGeom prst="rect">
              <a:avLst/>
            </a:prstGeom>
            <a:noFill/>
            <a:ln>
              <a:noFill/>
            </a:ln>
          </p:spPr>
        </p:pic>
        <p:sp>
          <p:nvSpPr>
            <p:cNvPr id="263" name="Google Shape;263;p33"/>
            <p:cNvSpPr txBox="1"/>
            <p:nvPr/>
          </p:nvSpPr>
          <p:spPr>
            <a:xfrm>
              <a:off x="1907288" y="3955288"/>
              <a:ext cx="31500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latin typeface="Calibri"/>
                  <a:ea typeface="Calibri"/>
                  <a:cs typeface="Calibri"/>
                  <a:sym typeface="Calibri"/>
                  <a:hlinkClick r:id="rId5"/>
                </a:rPr>
                <a:t>Worcester_Polytechnic_Institute</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grpSp>
      <p:sp>
        <p:nvSpPr>
          <p:cNvPr id="264" name="Google Shape;264;p33"/>
          <p:cNvSpPr txBox="1"/>
          <p:nvPr/>
        </p:nvSpPr>
        <p:spPr>
          <a:xfrm>
            <a:off x="6225975" y="4165000"/>
            <a:ext cx="1549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latin typeface="Calibri"/>
                <a:ea typeface="Calibri"/>
                <a:cs typeface="Calibri"/>
                <a:sym typeface="Calibri"/>
                <a:hlinkClick r:id="rId6"/>
              </a:rPr>
              <a:t>Massachusetts</a:t>
            </a:r>
            <a:endParaRPr sz="1700">
              <a:latin typeface="Calibri"/>
              <a:ea typeface="Calibri"/>
              <a:cs typeface="Calibri"/>
              <a:sym typeface="Calibri"/>
            </a:endParaRPr>
          </a:p>
        </p:txBody>
      </p:sp>
      <p:pic>
        <p:nvPicPr>
          <p:cNvPr id="265" name="Google Shape;265;p33"/>
          <p:cNvPicPr preferRelativeResize="0"/>
          <p:nvPr/>
        </p:nvPicPr>
        <p:blipFill>
          <a:blip r:embed="rId4">
            <a:alphaModFix/>
          </a:blip>
          <a:stretch>
            <a:fillRect/>
          </a:stretch>
        </p:blipFill>
        <p:spPr>
          <a:xfrm>
            <a:off x="5852600" y="4136975"/>
            <a:ext cx="417873" cy="391200"/>
          </a:xfrm>
          <a:prstGeom prst="rect">
            <a:avLst/>
          </a:prstGeom>
          <a:noFill/>
          <a:ln>
            <a:noFill/>
          </a:ln>
        </p:spPr>
      </p:pic>
      <p:cxnSp>
        <p:nvCxnSpPr>
          <p:cNvPr id="266" name="Google Shape;266;p33"/>
          <p:cNvCxnSpPr/>
          <p:nvPr/>
        </p:nvCxnSpPr>
        <p:spPr>
          <a:xfrm flipH="1">
            <a:off x="3281900" y="1718050"/>
            <a:ext cx="15000" cy="651900"/>
          </a:xfrm>
          <a:prstGeom prst="straightConnector1">
            <a:avLst/>
          </a:prstGeom>
          <a:noFill/>
          <a:ln cap="flat" cmpd="sng" w="28575">
            <a:solidFill>
              <a:schemeClr val="dk2"/>
            </a:solidFill>
            <a:prstDash val="solid"/>
            <a:round/>
            <a:headEnd len="med" w="med" type="none"/>
            <a:tailEnd len="med" w="med" type="triangle"/>
          </a:ln>
        </p:spPr>
      </p:cxnSp>
      <p:cxnSp>
        <p:nvCxnSpPr>
          <p:cNvPr id="267" name="Google Shape;267;p33"/>
          <p:cNvCxnSpPr/>
          <p:nvPr/>
        </p:nvCxnSpPr>
        <p:spPr>
          <a:xfrm flipH="1">
            <a:off x="3282000" y="3013350"/>
            <a:ext cx="15000" cy="651900"/>
          </a:xfrm>
          <a:prstGeom prst="straightConnector1">
            <a:avLst/>
          </a:prstGeom>
          <a:noFill/>
          <a:ln cap="flat" cmpd="sng" w="28575">
            <a:solidFill>
              <a:schemeClr val="dk2"/>
            </a:solidFill>
            <a:prstDash val="solid"/>
            <a:round/>
            <a:headEnd len="med" w="med" type="none"/>
            <a:tailEnd len="med" w="med" type="triangle"/>
          </a:ln>
        </p:spPr>
      </p:cxnSp>
      <p:cxnSp>
        <p:nvCxnSpPr>
          <p:cNvPr id="268" name="Google Shape;268;p33"/>
          <p:cNvCxnSpPr/>
          <p:nvPr/>
        </p:nvCxnSpPr>
        <p:spPr>
          <a:xfrm>
            <a:off x="6802200" y="1794150"/>
            <a:ext cx="27900" cy="1768800"/>
          </a:xfrm>
          <a:prstGeom prst="straightConnector1">
            <a:avLst/>
          </a:prstGeom>
          <a:noFill/>
          <a:ln cap="flat" cmpd="sng" w="28575">
            <a:solidFill>
              <a:schemeClr val="dk2"/>
            </a:solidFill>
            <a:prstDash val="solid"/>
            <a:round/>
            <a:headEnd len="med" w="med" type="none"/>
            <a:tailEnd len="med" w="med" type="triangle"/>
          </a:ln>
        </p:spPr>
      </p:cxnSp>
      <p:sp>
        <p:nvSpPr>
          <p:cNvPr id="269" name="Google Shape;269;p33"/>
          <p:cNvSpPr/>
          <p:nvPr/>
        </p:nvSpPr>
        <p:spPr>
          <a:xfrm>
            <a:off x="1852100" y="2400275"/>
            <a:ext cx="2859600" cy="25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highlight>
                  <a:srgbClr val="FFFFFF"/>
                </a:highlight>
                <a:latin typeface="Calibri"/>
                <a:ea typeface="Calibri"/>
                <a:cs typeface="Calibri"/>
                <a:sym typeface="Calibri"/>
              </a:rPr>
              <a:t>Worcester</a:t>
            </a:r>
            <a:endParaRPr sz="1700">
              <a:highlight>
                <a:srgbClr val="FFFFFF"/>
              </a:highlight>
              <a:latin typeface="Calibri"/>
              <a:ea typeface="Calibri"/>
              <a:cs typeface="Calibri"/>
              <a:sym typeface="Calibri"/>
            </a:endParaRPr>
          </a:p>
        </p:txBody>
      </p:sp>
      <p:sp>
        <p:nvSpPr>
          <p:cNvPr id="270" name="Google Shape;270;p33"/>
          <p:cNvSpPr txBox="1"/>
          <p:nvPr/>
        </p:nvSpPr>
        <p:spPr>
          <a:xfrm>
            <a:off x="3483850" y="1831725"/>
            <a:ext cx="13755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Entity Extractor</a:t>
            </a:r>
            <a:endParaRPr>
              <a:solidFill>
                <a:srgbClr val="073763"/>
              </a:solidFill>
              <a:latin typeface="Calibri"/>
              <a:ea typeface="Calibri"/>
              <a:cs typeface="Calibri"/>
              <a:sym typeface="Calibri"/>
            </a:endParaRPr>
          </a:p>
        </p:txBody>
      </p:sp>
      <p:sp>
        <p:nvSpPr>
          <p:cNvPr id="271" name="Google Shape;271;p33"/>
          <p:cNvSpPr txBox="1"/>
          <p:nvPr/>
        </p:nvSpPr>
        <p:spPr>
          <a:xfrm>
            <a:off x="3535500" y="2869300"/>
            <a:ext cx="13755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Entity Disambiguation Model</a:t>
            </a:r>
            <a:endParaRPr>
              <a:solidFill>
                <a:srgbClr val="073763"/>
              </a:solidFill>
              <a:latin typeface="Calibri"/>
              <a:ea typeface="Calibri"/>
              <a:cs typeface="Calibri"/>
              <a:sym typeface="Calibri"/>
            </a:endParaRPr>
          </a:p>
        </p:txBody>
      </p:sp>
      <p:sp>
        <p:nvSpPr>
          <p:cNvPr id="272" name="Google Shape;272;p33"/>
          <p:cNvSpPr txBox="1"/>
          <p:nvPr/>
        </p:nvSpPr>
        <p:spPr>
          <a:xfrm>
            <a:off x="6830100" y="2237200"/>
            <a:ext cx="14802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End2End Model</a:t>
            </a:r>
            <a:endParaRPr>
              <a:solidFill>
                <a:srgbClr val="073763"/>
              </a:solidFill>
              <a:latin typeface="Calibri"/>
              <a:ea typeface="Calibri"/>
              <a:cs typeface="Calibri"/>
              <a:sym typeface="Calibri"/>
            </a:endParaRPr>
          </a:p>
        </p:txBody>
      </p:sp>
      <p:sp>
        <p:nvSpPr>
          <p:cNvPr id="273" name="Google Shape;273;p33"/>
          <p:cNvSpPr/>
          <p:nvPr/>
        </p:nvSpPr>
        <p:spPr>
          <a:xfrm>
            <a:off x="3072950" y="1792950"/>
            <a:ext cx="417900" cy="395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3072950" y="2999613"/>
            <a:ext cx="417900" cy="395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33"/>
          <p:cNvGrpSpPr/>
          <p:nvPr/>
        </p:nvGrpSpPr>
        <p:grpSpPr>
          <a:xfrm>
            <a:off x="1565813" y="3771475"/>
            <a:ext cx="3593562" cy="395588"/>
            <a:chOff x="548763" y="3203625"/>
            <a:chExt cx="3593562" cy="395588"/>
          </a:xfrm>
        </p:grpSpPr>
        <p:sp>
          <p:nvSpPr>
            <p:cNvPr id="276" name="Google Shape;276;p33"/>
            <p:cNvSpPr txBox="1"/>
            <p:nvPr/>
          </p:nvSpPr>
          <p:spPr>
            <a:xfrm>
              <a:off x="909825" y="3203625"/>
              <a:ext cx="3232500" cy="391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accent5"/>
                  </a:solidFill>
                  <a:latin typeface="Calibri"/>
                  <a:ea typeface="Calibri"/>
                  <a:cs typeface="Calibri"/>
                  <a:sym typeface="Calibri"/>
                  <a:hlinkClick r:id="rId7">
                    <a:extLst>
                      <a:ext uri="{A12FA001-AC4F-418D-AE19-62706E023703}">
                        <ahyp:hlinkClr val="tx"/>
                      </a:ext>
                    </a:extLst>
                  </a:hlinkClick>
                </a:rPr>
                <a:t>Worcester_Polytechnic_Institute</a:t>
              </a:r>
              <a:endParaRPr>
                <a:latin typeface="Calibri"/>
                <a:ea typeface="Calibri"/>
                <a:cs typeface="Calibri"/>
                <a:sym typeface="Calibri"/>
              </a:endParaRPr>
            </a:p>
          </p:txBody>
        </p:sp>
        <p:pic>
          <p:nvPicPr>
            <p:cNvPr id="277" name="Google Shape;277;p33"/>
            <p:cNvPicPr preferRelativeResize="0"/>
            <p:nvPr/>
          </p:nvPicPr>
          <p:blipFill>
            <a:blip r:embed="rId4">
              <a:alphaModFix/>
            </a:blip>
            <a:stretch>
              <a:fillRect/>
            </a:stretch>
          </p:blipFill>
          <p:spPr>
            <a:xfrm>
              <a:off x="548763" y="3208013"/>
              <a:ext cx="417873" cy="391200"/>
            </a:xfrm>
            <a:prstGeom prst="rect">
              <a:avLst/>
            </a:prstGeom>
            <a:noFill/>
            <a:ln>
              <a:noFill/>
            </a:ln>
          </p:spPr>
        </p:pic>
      </p:grpSp>
      <p:grpSp>
        <p:nvGrpSpPr>
          <p:cNvPr id="278" name="Google Shape;278;p33"/>
          <p:cNvGrpSpPr/>
          <p:nvPr/>
        </p:nvGrpSpPr>
        <p:grpSpPr>
          <a:xfrm>
            <a:off x="1585320" y="3719706"/>
            <a:ext cx="3374083" cy="439238"/>
            <a:chOff x="1824225" y="3741413"/>
            <a:chExt cx="3232500" cy="439238"/>
          </a:xfrm>
        </p:grpSpPr>
        <p:sp>
          <p:nvSpPr>
            <p:cNvPr id="279" name="Google Shape;279;p33"/>
            <p:cNvSpPr txBox="1"/>
            <p:nvPr/>
          </p:nvSpPr>
          <p:spPr>
            <a:xfrm>
              <a:off x="1824225" y="3789450"/>
              <a:ext cx="3232500" cy="391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u="sng">
                  <a:solidFill>
                    <a:schemeClr val="hlink"/>
                  </a:solidFill>
                  <a:latin typeface="Calibri"/>
                  <a:ea typeface="Calibri"/>
                  <a:cs typeface="Calibri"/>
                  <a:sym typeface="Calibri"/>
                  <a:hlinkClick r:id="rId8"/>
                </a:rPr>
                <a:t>Worcester</a:t>
              </a:r>
              <a:endParaRPr>
                <a:latin typeface="Calibri"/>
                <a:ea typeface="Calibri"/>
                <a:cs typeface="Calibri"/>
                <a:sym typeface="Calibri"/>
              </a:endParaRPr>
            </a:p>
          </p:txBody>
        </p:sp>
        <p:pic>
          <p:nvPicPr>
            <p:cNvPr id="280" name="Google Shape;280;p33"/>
            <p:cNvPicPr preferRelativeResize="0"/>
            <p:nvPr/>
          </p:nvPicPr>
          <p:blipFill>
            <a:blip r:embed="rId4">
              <a:alphaModFix/>
            </a:blip>
            <a:stretch>
              <a:fillRect/>
            </a:stretch>
          </p:blipFill>
          <p:spPr>
            <a:xfrm>
              <a:off x="2529963" y="3741413"/>
              <a:ext cx="417873" cy="3912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286" name="Google Shape;286;p34"/>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287" name="Google Shape;287;p34"/>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Overview of the End2End Paper</a:t>
            </a:r>
            <a:endParaRPr sz="2400"/>
          </a:p>
        </p:txBody>
      </p:sp>
      <p:pic>
        <p:nvPicPr>
          <p:cNvPr id="288" name="Google Shape;288;p34"/>
          <p:cNvPicPr preferRelativeResize="0"/>
          <p:nvPr/>
        </p:nvPicPr>
        <p:blipFill>
          <a:blip r:embed="rId3">
            <a:alphaModFix/>
          </a:blip>
          <a:stretch>
            <a:fillRect/>
          </a:stretch>
        </p:blipFill>
        <p:spPr>
          <a:xfrm>
            <a:off x="2304741" y="712475"/>
            <a:ext cx="4333583" cy="3913250"/>
          </a:xfrm>
          <a:prstGeom prst="rect">
            <a:avLst/>
          </a:prstGeom>
          <a:noFill/>
          <a:ln>
            <a:noFill/>
          </a:ln>
        </p:spPr>
      </p:pic>
      <p:cxnSp>
        <p:nvCxnSpPr>
          <p:cNvPr id="289" name="Google Shape;289;p34"/>
          <p:cNvCxnSpPr/>
          <p:nvPr/>
        </p:nvCxnSpPr>
        <p:spPr>
          <a:xfrm flipH="1" rot="10800000">
            <a:off x="1573750" y="4575900"/>
            <a:ext cx="1473900" cy="7200"/>
          </a:xfrm>
          <a:prstGeom prst="straightConnector1">
            <a:avLst/>
          </a:prstGeom>
          <a:noFill/>
          <a:ln cap="flat" cmpd="sng" w="38100">
            <a:solidFill>
              <a:srgbClr val="CC4125"/>
            </a:solidFill>
            <a:prstDash val="solid"/>
            <a:round/>
            <a:headEnd len="med" w="med" type="none"/>
            <a:tailEnd len="med" w="med" type="stealth"/>
          </a:ln>
        </p:spPr>
      </p:cxnSp>
      <p:sp>
        <p:nvSpPr>
          <p:cNvPr id="290" name="Google Shape;290;p34"/>
          <p:cNvSpPr txBox="1"/>
          <p:nvPr/>
        </p:nvSpPr>
        <p:spPr>
          <a:xfrm>
            <a:off x="490175" y="4336850"/>
            <a:ext cx="1236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 </a:t>
            </a:r>
            <a:r>
              <a:rPr lang="en"/>
              <a:t>the Whole Text</a:t>
            </a:r>
            <a:endParaRPr/>
          </a:p>
        </p:txBody>
      </p:sp>
      <p:cxnSp>
        <p:nvCxnSpPr>
          <p:cNvPr id="291" name="Google Shape;291;p34"/>
          <p:cNvCxnSpPr/>
          <p:nvPr/>
        </p:nvCxnSpPr>
        <p:spPr>
          <a:xfrm flipH="1">
            <a:off x="5458275" y="913550"/>
            <a:ext cx="1381800" cy="7200"/>
          </a:xfrm>
          <a:prstGeom prst="straightConnector1">
            <a:avLst/>
          </a:prstGeom>
          <a:noFill/>
          <a:ln cap="flat" cmpd="sng" w="38100">
            <a:solidFill>
              <a:srgbClr val="CC0000"/>
            </a:solidFill>
            <a:prstDash val="solid"/>
            <a:round/>
            <a:headEnd len="med" w="med" type="none"/>
            <a:tailEnd len="med" w="med" type="stealth"/>
          </a:ln>
        </p:spPr>
      </p:cxnSp>
      <p:sp>
        <p:nvSpPr>
          <p:cNvPr id="292" name="Google Shape;292;p34"/>
          <p:cNvSpPr txBox="1"/>
          <p:nvPr/>
        </p:nvSpPr>
        <p:spPr>
          <a:xfrm>
            <a:off x="6840075" y="675300"/>
            <a:ext cx="15891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Output: </a:t>
            </a:r>
            <a:r>
              <a:rPr lang="en">
                <a:latin typeface="Calibri"/>
                <a:ea typeface="Calibri"/>
                <a:cs typeface="Calibri"/>
                <a:sym typeface="Calibri"/>
              </a:rPr>
              <a:t>Final Score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93" name="Google Shape;293;p34"/>
          <p:cNvSpPr/>
          <p:nvPr/>
        </p:nvSpPr>
        <p:spPr>
          <a:xfrm>
            <a:off x="6671225" y="1838625"/>
            <a:ext cx="99900" cy="2786700"/>
          </a:xfrm>
          <a:prstGeom prst="rightBrace">
            <a:avLst>
              <a:gd fmla="val 50000" name="adj1"/>
              <a:gd fmla="val 50000" name="adj2"/>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txBox="1"/>
          <p:nvPr/>
        </p:nvSpPr>
        <p:spPr>
          <a:xfrm>
            <a:off x="6840075" y="3038713"/>
            <a:ext cx="10824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local score</a:t>
            </a:r>
            <a:endParaRPr>
              <a:solidFill>
                <a:srgbClr val="E06666"/>
              </a:solidFill>
            </a:endParaRPr>
          </a:p>
        </p:txBody>
      </p:sp>
      <p:sp>
        <p:nvSpPr>
          <p:cNvPr id="295" name="Google Shape;295;p34"/>
          <p:cNvSpPr txBox="1"/>
          <p:nvPr/>
        </p:nvSpPr>
        <p:spPr>
          <a:xfrm>
            <a:off x="6840075" y="1263275"/>
            <a:ext cx="10824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local score</a:t>
            </a:r>
            <a:endParaRPr>
              <a:solidFill>
                <a:srgbClr val="E06666"/>
              </a:solidFill>
            </a:endParaRPr>
          </a:p>
        </p:txBody>
      </p:sp>
      <p:cxnSp>
        <p:nvCxnSpPr>
          <p:cNvPr id="296" name="Google Shape;296;p34"/>
          <p:cNvCxnSpPr/>
          <p:nvPr/>
        </p:nvCxnSpPr>
        <p:spPr>
          <a:xfrm flipH="1" rot="10800000">
            <a:off x="5765325" y="1450800"/>
            <a:ext cx="1159200" cy="7800"/>
          </a:xfrm>
          <a:prstGeom prst="straightConnector1">
            <a:avLst/>
          </a:prstGeom>
          <a:noFill/>
          <a:ln cap="flat" cmpd="sng" w="19050">
            <a:solidFill>
              <a:srgbClr val="EA9999"/>
            </a:solidFill>
            <a:prstDash val="solid"/>
            <a:round/>
            <a:headEnd len="med" w="med" type="none"/>
            <a:tailEnd len="med" w="med" type="none"/>
          </a:ln>
        </p:spPr>
      </p:cxnSp>
      <p:sp>
        <p:nvSpPr>
          <p:cNvPr id="297" name="Google Shape;297;p34"/>
          <p:cNvSpPr txBox="1"/>
          <p:nvPr/>
        </p:nvSpPr>
        <p:spPr>
          <a:xfrm>
            <a:off x="489275" y="2997950"/>
            <a:ext cx="19191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try different spans--mention</a:t>
            </a:r>
            <a:endParaRPr>
              <a:solidFill>
                <a:srgbClr val="E69138"/>
              </a:solidFill>
            </a:endParaRPr>
          </a:p>
        </p:txBody>
      </p:sp>
      <p:sp>
        <p:nvSpPr>
          <p:cNvPr id="298" name="Google Shape;298;p34"/>
          <p:cNvSpPr txBox="1"/>
          <p:nvPr/>
        </p:nvSpPr>
        <p:spPr>
          <a:xfrm>
            <a:off x="6217700" y="832363"/>
            <a:ext cx="32781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mention-entity pair: Is this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entity candidate suitable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04" name="Google Shape;304;p35"/>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05" name="Google Shape;305;p35"/>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End2End Paper - Candidate Selection</a:t>
            </a:r>
            <a:endParaRPr sz="2400"/>
          </a:p>
        </p:txBody>
      </p:sp>
      <p:sp>
        <p:nvSpPr>
          <p:cNvPr id="306" name="Google Shape;306;p35"/>
          <p:cNvSpPr txBox="1"/>
          <p:nvPr/>
        </p:nvSpPr>
        <p:spPr>
          <a:xfrm>
            <a:off x="469450" y="697050"/>
            <a:ext cx="8602500" cy="390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highlight>
                  <a:srgbClr val="F9CB9C"/>
                </a:highlight>
              </a:rPr>
              <a:t>Mention</a:t>
            </a:r>
            <a:r>
              <a:rPr lang="en" sz="1600"/>
              <a:t>--</a:t>
            </a:r>
            <a:r>
              <a:rPr lang="en" sz="1600">
                <a:highlight>
                  <a:srgbClr val="B6D7A8"/>
                </a:highlight>
              </a:rPr>
              <a:t>Entity Candidate</a:t>
            </a:r>
            <a:r>
              <a:rPr lang="en" sz="1600"/>
              <a:t> pair:</a:t>
            </a:r>
            <a:endParaRPr sz="1600"/>
          </a:p>
          <a:p>
            <a:pPr indent="0" lvl="0" marL="457200" rtl="0" algn="l">
              <a:spcBef>
                <a:spcPts val="0"/>
              </a:spcBef>
              <a:spcAft>
                <a:spcPts val="0"/>
              </a:spcAft>
              <a:buNone/>
            </a:pPr>
            <a:r>
              <a:rPr lang="en" sz="1600"/>
              <a:t>e.g:</a:t>
            </a:r>
            <a:endParaRPr sz="1600"/>
          </a:p>
          <a:p>
            <a:pPr indent="0" lvl="0" marL="457200" rtl="0" algn="l">
              <a:spcBef>
                <a:spcPts val="0"/>
              </a:spcBef>
              <a:spcAft>
                <a:spcPts val="0"/>
              </a:spcAft>
              <a:buNone/>
            </a:pPr>
            <a:r>
              <a:rPr lang="en" sz="1600">
                <a:highlight>
                  <a:srgbClr val="F9CB9C"/>
                </a:highlight>
              </a:rPr>
              <a:t>Discovery </a:t>
            </a:r>
            <a:r>
              <a:rPr lang="en" sz="1600"/>
              <a:t>                         </a:t>
            </a:r>
            <a:r>
              <a:rPr lang="en" sz="1600">
                <a:highlight>
                  <a:srgbClr val="B6D7A8"/>
                </a:highlight>
              </a:rPr>
              <a:t>Discovery Channel</a:t>
            </a:r>
            <a:r>
              <a:rPr lang="en" sz="1600"/>
              <a:t>--basic cable and satellite television channel</a:t>
            </a:r>
            <a:endParaRPr sz="1600"/>
          </a:p>
          <a:p>
            <a:pPr indent="0" lvl="0" marL="0" rtl="0" algn="l">
              <a:spcBef>
                <a:spcPts val="0"/>
              </a:spcBef>
              <a:spcAft>
                <a:spcPts val="0"/>
              </a:spcAft>
              <a:buNone/>
            </a:pPr>
            <a:r>
              <a:rPr lang="en" sz="1600"/>
              <a:t>                                                     </a:t>
            </a:r>
            <a:r>
              <a:rPr lang="en" sz="1600">
                <a:highlight>
                  <a:srgbClr val="B6D7A8"/>
                </a:highlight>
              </a:rPr>
              <a:t>Star Trek</a:t>
            </a:r>
            <a:r>
              <a:rPr lang="en" sz="1600"/>
              <a:t>: Discovery--American television series</a:t>
            </a:r>
            <a:endParaRPr sz="1600"/>
          </a:p>
          <a:p>
            <a:pPr indent="0" lvl="0" marL="0" rtl="0" algn="l">
              <a:spcBef>
                <a:spcPts val="0"/>
              </a:spcBef>
              <a:spcAft>
                <a:spcPts val="0"/>
              </a:spcAft>
              <a:buNone/>
            </a:pPr>
            <a:r>
              <a:rPr lang="en" sz="1600"/>
              <a:t>                                                     </a:t>
            </a:r>
            <a:r>
              <a:rPr lang="en" sz="1600">
                <a:highlight>
                  <a:srgbClr val="B6D7A8"/>
                </a:highlight>
              </a:rPr>
              <a:t>Discovery</a:t>
            </a:r>
            <a:r>
              <a:rPr lang="en" sz="1600"/>
              <a:t>--space shuttle orbiter</a:t>
            </a:r>
            <a:endParaRPr sz="1600"/>
          </a:p>
          <a:p>
            <a:pPr indent="0" lvl="0" marL="0" rtl="0" algn="l">
              <a:spcBef>
                <a:spcPts val="0"/>
              </a:spcBef>
              <a:spcAft>
                <a:spcPts val="0"/>
              </a:spcAft>
              <a:buNone/>
            </a:pPr>
            <a:r>
              <a:rPr lang="en" sz="1600"/>
              <a:t>                                                     </a:t>
            </a:r>
            <a:r>
              <a:rPr lang="en" sz="1600">
                <a:highlight>
                  <a:srgbClr val="B6D7A8"/>
                </a:highlight>
              </a:rPr>
              <a:t>Discovery</a:t>
            </a:r>
            <a:r>
              <a:rPr lang="en" sz="1600"/>
              <a:t>--2001 album by Daft Punk</a:t>
            </a:r>
            <a:endParaRPr sz="1600"/>
          </a:p>
          <a:p>
            <a:pPr indent="0" lvl="0" marL="0" rtl="0" algn="l">
              <a:spcBef>
                <a:spcPts val="0"/>
              </a:spcBef>
              <a:spcAft>
                <a:spcPts val="0"/>
              </a:spcAft>
              <a:buNone/>
            </a:pPr>
            <a:r>
              <a:rPr lang="en" sz="1600"/>
              <a:t>  </a:t>
            </a:r>
            <a:endParaRPr sz="1600"/>
          </a:p>
          <a:p>
            <a:pPr indent="-330200" lvl="0" marL="457200" rtl="0" algn="l">
              <a:spcBef>
                <a:spcPts val="0"/>
              </a:spcBef>
              <a:spcAft>
                <a:spcPts val="0"/>
              </a:spcAft>
              <a:buClr>
                <a:schemeClr val="dk1"/>
              </a:buClr>
              <a:buSzPts val="1600"/>
              <a:buChar char="●"/>
            </a:pPr>
            <a:r>
              <a:rPr lang="en" sz="1600"/>
              <a:t>How to get candidate-- Prior Possibility</a:t>
            </a:r>
            <a:endParaRPr sz="1600"/>
          </a:p>
          <a:p>
            <a:pPr indent="-330200" lvl="1" marL="914400" rtl="0" algn="l">
              <a:spcBef>
                <a:spcPts val="0"/>
              </a:spcBef>
              <a:spcAft>
                <a:spcPts val="0"/>
              </a:spcAft>
              <a:buSzPts val="1600"/>
              <a:buChar char="○"/>
            </a:pPr>
            <a:r>
              <a:rPr lang="en" sz="1600"/>
              <a:t>The ratio of the times the pair appears to the times the mention appears in KB</a:t>
            </a:r>
            <a:endParaRPr sz="1600"/>
          </a:p>
          <a:p>
            <a:pPr indent="-330200" lvl="1" marL="914400" rtl="0" algn="l">
              <a:spcBef>
                <a:spcPts val="0"/>
              </a:spcBef>
              <a:spcAft>
                <a:spcPts val="0"/>
              </a:spcAft>
              <a:buSzPts val="1600"/>
              <a:buChar char="○"/>
            </a:pPr>
            <a:r>
              <a:rPr lang="en" sz="1600"/>
              <a:t>KB: a lot of text sample--Wikipedia2014</a:t>
            </a:r>
            <a:endParaRPr sz="1600"/>
          </a:p>
          <a:p>
            <a:pPr indent="-330200" lvl="1" marL="914400" rtl="0" algn="l">
              <a:spcBef>
                <a:spcPts val="0"/>
              </a:spcBef>
              <a:spcAft>
                <a:spcPts val="0"/>
              </a:spcAft>
              <a:buSzPts val="1600"/>
              <a:buChar char="○"/>
            </a:pPr>
            <a:r>
              <a:rPr lang="en" sz="1600"/>
              <a:t>30 candidates</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dk1"/>
              </a:buClr>
              <a:buSzPts val="1600"/>
              <a:buChar char="●"/>
            </a:pPr>
            <a:r>
              <a:rPr lang="en" sz="1600"/>
              <a:t>If already know the mention (eg: The New York )</a:t>
            </a:r>
            <a:endParaRPr sz="1600"/>
          </a:p>
          <a:p>
            <a:pPr indent="-330200" lvl="1" marL="914400" rtl="0" algn="l">
              <a:spcBef>
                <a:spcPts val="0"/>
              </a:spcBef>
              <a:spcAft>
                <a:spcPts val="0"/>
              </a:spcAft>
              <a:buSzPts val="1600"/>
              <a:buChar char="○"/>
            </a:pPr>
            <a:r>
              <a:rPr lang="en" sz="1600"/>
              <a:t>lose advantage: loose part of the context information</a:t>
            </a:r>
            <a:endParaRPr sz="1600"/>
          </a:p>
          <a:p>
            <a:pPr indent="-330200" lvl="1" marL="914400" rtl="0" algn="l">
              <a:spcBef>
                <a:spcPts val="0"/>
              </a:spcBef>
              <a:spcAft>
                <a:spcPts val="0"/>
              </a:spcAft>
              <a:buSzPts val="1600"/>
              <a:buChar char="○"/>
            </a:pPr>
            <a:r>
              <a:rPr lang="en" sz="1600"/>
              <a:t>don’t have to analyze all the spans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12" name="Google Shape;312;p36"/>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13" name="Google Shape;313;p36"/>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End2End Paper - Other Skills</a:t>
            </a:r>
            <a:endParaRPr sz="2400"/>
          </a:p>
        </p:txBody>
      </p:sp>
      <p:sp>
        <p:nvSpPr>
          <p:cNvPr id="314" name="Google Shape;314;p36"/>
          <p:cNvSpPr txBox="1"/>
          <p:nvPr/>
        </p:nvSpPr>
        <p:spPr>
          <a:xfrm>
            <a:off x="530225" y="859075"/>
            <a:ext cx="7344600" cy="354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Word2Vec</a:t>
            </a:r>
            <a:endParaRPr sz="1800"/>
          </a:p>
          <a:p>
            <a:pPr indent="-342900" lvl="1" marL="914400" rtl="0" algn="l">
              <a:spcBef>
                <a:spcPts val="0"/>
              </a:spcBef>
              <a:spcAft>
                <a:spcPts val="0"/>
              </a:spcAft>
              <a:buSzPts val="1800"/>
              <a:buChar char="○"/>
            </a:pPr>
            <a:r>
              <a:rPr lang="en" sz="1800"/>
              <a:t>transfer the word into vector</a:t>
            </a:r>
            <a:endParaRPr sz="1800"/>
          </a:p>
          <a:p>
            <a:pPr indent="-342900" lvl="1" marL="914400" rtl="0" algn="l">
              <a:spcBef>
                <a:spcPts val="0"/>
              </a:spcBef>
              <a:spcAft>
                <a:spcPts val="0"/>
              </a:spcAft>
              <a:buSzPts val="1800"/>
              <a:buChar char="○"/>
            </a:pPr>
            <a:r>
              <a:rPr lang="en" sz="1800"/>
              <a:t>the cosine similarity indicates the level of semantic similarity between the words</a:t>
            </a:r>
            <a:endParaRPr sz="1800"/>
          </a:p>
          <a:p>
            <a:pPr indent="-342900" lvl="1" marL="914400" rtl="0" algn="l">
              <a:spcBef>
                <a:spcPts val="0"/>
              </a:spcBef>
              <a:spcAft>
                <a:spcPts val="0"/>
              </a:spcAft>
              <a:buSzPts val="1800"/>
              <a:buChar char="○"/>
            </a:pPr>
            <a:r>
              <a:rPr lang="en" sz="1800"/>
              <a:t>pre-trained</a:t>
            </a:r>
            <a:endParaRPr sz="1800"/>
          </a:p>
          <a:p>
            <a:pPr indent="-342900" lvl="0" marL="457200" rtl="0" algn="l">
              <a:spcBef>
                <a:spcPts val="0"/>
              </a:spcBef>
              <a:spcAft>
                <a:spcPts val="0"/>
              </a:spcAft>
              <a:buClr>
                <a:schemeClr val="dk1"/>
              </a:buClr>
              <a:buSzPts val="1800"/>
              <a:buChar char="●"/>
            </a:pPr>
            <a:r>
              <a:rPr lang="en" sz="1800"/>
              <a:t>Bi-derection LSTM</a:t>
            </a:r>
            <a:endParaRPr sz="1800"/>
          </a:p>
          <a:p>
            <a:pPr indent="-342900" lvl="1" marL="914400" rtl="0" algn="l">
              <a:spcBef>
                <a:spcPts val="0"/>
              </a:spcBef>
              <a:spcAft>
                <a:spcPts val="0"/>
              </a:spcAft>
              <a:buSzPts val="1800"/>
              <a:buChar char="○"/>
            </a:pPr>
            <a:r>
              <a:rPr lang="en" sz="1800"/>
              <a:t>both </a:t>
            </a:r>
            <a:r>
              <a:rPr lang="en" sz="1800">
                <a:highlight>
                  <a:srgbClr val="F9CB9C"/>
                </a:highlight>
              </a:rPr>
              <a:t>inside a word</a:t>
            </a:r>
            <a:r>
              <a:rPr lang="en" sz="1800"/>
              <a:t> and </a:t>
            </a:r>
            <a:r>
              <a:rPr lang="en" sz="1800">
                <a:highlight>
                  <a:srgbClr val="B6D7A8"/>
                </a:highlight>
              </a:rPr>
              <a:t>the mention between word</a:t>
            </a:r>
            <a:endParaRPr sz="1800">
              <a:highlight>
                <a:srgbClr val="B6D7A8"/>
              </a:highlight>
            </a:endParaRPr>
          </a:p>
          <a:p>
            <a:pPr indent="-342900" lvl="1" marL="914400" rtl="0" algn="l">
              <a:spcBef>
                <a:spcPts val="0"/>
              </a:spcBef>
              <a:spcAft>
                <a:spcPts val="0"/>
              </a:spcAft>
              <a:buSzPts val="1800"/>
              <a:buChar char="○"/>
            </a:pPr>
            <a:r>
              <a:rPr lang="en" sz="1800">
                <a:highlight>
                  <a:srgbClr val="F9CB9C"/>
                </a:highlight>
              </a:rPr>
              <a:t>lexical information in Character Embeddings</a:t>
            </a:r>
            <a:endParaRPr sz="1800">
              <a:highlight>
                <a:srgbClr val="F9CB9C"/>
              </a:highlight>
            </a:endParaRPr>
          </a:p>
          <a:p>
            <a:pPr indent="-342900" lvl="1" marL="914400" rtl="0" algn="l">
              <a:spcBef>
                <a:spcPts val="0"/>
              </a:spcBef>
              <a:spcAft>
                <a:spcPts val="0"/>
              </a:spcAft>
              <a:buSzPts val="1800"/>
              <a:buChar char="○"/>
            </a:pPr>
            <a:r>
              <a:rPr lang="en" sz="1800">
                <a:highlight>
                  <a:srgbClr val="B6D7A8"/>
                </a:highlight>
              </a:rPr>
              <a:t>context- aware</a:t>
            </a:r>
            <a:endParaRPr sz="1800">
              <a:highlight>
                <a:srgbClr val="B6D7A8"/>
              </a:highlight>
            </a:endParaRPr>
          </a:p>
          <a:p>
            <a:pPr indent="0" lvl="0" marL="457200" rtl="0" algn="l">
              <a:spcBef>
                <a:spcPts val="0"/>
              </a:spcBef>
              <a:spcAft>
                <a:spcPts val="0"/>
              </a:spcAft>
              <a:buNone/>
            </a:pPr>
            <a:r>
              <a:t/>
            </a:r>
            <a:endParaRPr sz="23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sz="1200">
              <a:solidFill>
                <a:srgbClr val="333333"/>
              </a:solidFill>
              <a:latin typeface="Calibri"/>
              <a:ea typeface="Calibri"/>
              <a:cs typeface="Calibri"/>
              <a:sym typeface="Calibri"/>
            </a:endParaRPr>
          </a:p>
          <a:p>
            <a:pPr indent="0" lvl="0" marL="0" rtl="0" algn="l">
              <a:spcBef>
                <a:spcPts val="0"/>
              </a:spcBef>
              <a:spcAft>
                <a:spcPts val="0"/>
              </a:spcAft>
              <a:buNone/>
            </a:pPr>
            <a:r>
              <a:t/>
            </a:r>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(1) Introduction</a:t>
            </a:r>
            <a:endParaRPr b="1">
              <a:solidFill>
                <a:schemeClr val="dk1"/>
              </a:solidFill>
            </a:endParaRPr>
          </a:p>
          <a:p>
            <a:pPr indent="0" lvl="0" marL="0" rtl="0" algn="l">
              <a:spcBef>
                <a:spcPts val="1200"/>
              </a:spcBef>
              <a:spcAft>
                <a:spcPts val="0"/>
              </a:spcAft>
              <a:buNone/>
            </a:pPr>
            <a:r>
              <a:rPr b="1" lang="en">
                <a:solidFill>
                  <a:schemeClr val="dk1"/>
                </a:solidFill>
              </a:rPr>
              <a:t>(2) </a:t>
            </a:r>
            <a:r>
              <a:rPr b="1" lang="en">
                <a:solidFill>
                  <a:schemeClr val="dk1"/>
                </a:solidFill>
              </a:rPr>
              <a:t>GQP Project Overview</a:t>
            </a:r>
            <a:endParaRPr b="1">
              <a:solidFill>
                <a:schemeClr val="dk1"/>
              </a:solidFill>
            </a:endParaRPr>
          </a:p>
          <a:p>
            <a:pPr indent="0" lvl="0" marL="0" rtl="0" algn="l">
              <a:spcBef>
                <a:spcPts val="1200"/>
              </a:spcBef>
              <a:spcAft>
                <a:spcPts val="0"/>
              </a:spcAft>
              <a:buNone/>
            </a:pPr>
            <a:r>
              <a:rPr b="1" lang="en">
                <a:solidFill>
                  <a:schemeClr val="dk1"/>
                </a:solidFill>
              </a:rPr>
              <a:t>(3) Key Takeaways &amp; Learnings from GQP</a:t>
            </a:r>
            <a:endParaRPr b="1">
              <a:solidFill>
                <a:schemeClr val="dk1"/>
              </a:solidFill>
            </a:endParaRPr>
          </a:p>
          <a:p>
            <a:pPr indent="0" lvl="0" marL="0" rtl="0" algn="l">
              <a:spcBef>
                <a:spcPts val="1200"/>
              </a:spcBef>
              <a:spcAft>
                <a:spcPts val="0"/>
              </a:spcAft>
              <a:buNone/>
            </a:pPr>
            <a:r>
              <a:rPr b="1" lang="en">
                <a:solidFill>
                  <a:schemeClr val="dk1"/>
                </a:solidFill>
              </a:rPr>
              <a:t>(4) Verizon Position, Work Responsibilities, How GQP Helped </a:t>
            </a:r>
            <a:endParaRPr b="1">
              <a:solidFill>
                <a:schemeClr val="dk1"/>
              </a:solidFill>
            </a:endParaRPr>
          </a:p>
          <a:p>
            <a:pPr indent="0" lvl="0" marL="0" rtl="0" algn="l">
              <a:spcBef>
                <a:spcPts val="1200"/>
              </a:spcBef>
              <a:spcAft>
                <a:spcPts val="0"/>
              </a:spcAft>
              <a:buNone/>
            </a:pPr>
            <a:r>
              <a:rPr b="1" lang="en">
                <a:solidFill>
                  <a:schemeClr val="dk1"/>
                </a:solidFill>
              </a:rPr>
              <a:t>(5) Tips and Skills for Data Science Interviews and Jobs</a:t>
            </a:r>
            <a:endParaRPr b="1">
              <a:solidFill>
                <a:schemeClr val="dk1"/>
              </a:solidFill>
            </a:endParaRPr>
          </a:p>
          <a:p>
            <a:pPr indent="0" lvl="0" marL="0" rtl="0" algn="l">
              <a:spcBef>
                <a:spcPts val="1200"/>
              </a:spcBef>
              <a:spcAft>
                <a:spcPts val="0"/>
              </a:spcAft>
              <a:buNone/>
            </a:pPr>
            <a:r>
              <a:rPr b="1" lang="en">
                <a:solidFill>
                  <a:schemeClr val="dk1"/>
                </a:solidFill>
              </a:rPr>
              <a:t>(6) Q</a:t>
            </a:r>
            <a:r>
              <a:rPr b="1" lang="en">
                <a:solidFill>
                  <a:schemeClr val="dk1"/>
                </a:solidFill>
              </a:rPr>
              <a:t>uestions &amp; Answers</a:t>
            </a:r>
            <a:endParaRPr b="1">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20" name="Google Shape;320;p37"/>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21" name="Google Shape;321;p37"/>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Paper Implementation Workflow</a:t>
            </a:r>
            <a:endParaRPr sz="2400"/>
          </a:p>
        </p:txBody>
      </p:sp>
      <p:pic>
        <p:nvPicPr>
          <p:cNvPr id="322" name="Google Shape;322;p37"/>
          <p:cNvPicPr preferRelativeResize="0"/>
          <p:nvPr/>
        </p:nvPicPr>
        <p:blipFill>
          <a:blip r:embed="rId3">
            <a:alphaModFix/>
          </a:blip>
          <a:stretch>
            <a:fillRect/>
          </a:stretch>
        </p:blipFill>
        <p:spPr>
          <a:xfrm>
            <a:off x="1564701" y="933375"/>
            <a:ext cx="6076950" cy="3695700"/>
          </a:xfrm>
          <a:prstGeom prst="rect">
            <a:avLst/>
          </a:prstGeom>
          <a:noFill/>
          <a:ln>
            <a:noFill/>
          </a:ln>
        </p:spPr>
      </p:pic>
      <p:sp>
        <p:nvSpPr>
          <p:cNvPr id="323" name="Google Shape;323;p37"/>
          <p:cNvSpPr txBox="1"/>
          <p:nvPr/>
        </p:nvSpPr>
        <p:spPr>
          <a:xfrm>
            <a:off x="2230250" y="3995175"/>
            <a:ext cx="8067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FF00"/>
                </a:solidFill>
                <a:highlight>
                  <a:srgbClr val="FFFFFF"/>
                </a:highlight>
                <a:latin typeface="Roboto"/>
                <a:ea typeface="Roboto"/>
                <a:cs typeface="Roboto"/>
                <a:sym typeface="Roboto"/>
              </a:rPr>
              <a:t>✓</a:t>
            </a:r>
            <a:endParaRPr sz="2400">
              <a:solidFill>
                <a:srgbClr val="00FF00"/>
              </a:solidFill>
              <a:latin typeface="Calibri"/>
              <a:ea typeface="Calibri"/>
              <a:cs typeface="Calibri"/>
              <a:sym typeface="Calibri"/>
            </a:endParaRPr>
          </a:p>
        </p:txBody>
      </p:sp>
      <p:sp>
        <p:nvSpPr>
          <p:cNvPr id="324" name="Google Shape;324;p37"/>
          <p:cNvSpPr txBox="1"/>
          <p:nvPr/>
        </p:nvSpPr>
        <p:spPr>
          <a:xfrm>
            <a:off x="4414125" y="3995175"/>
            <a:ext cx="8067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FF00"/>
                </a:solidFill>
                <a:highlight>
                  <a:srgbClr val="FFFFFF"/>
                </a:highlight>
                <a:latin typeface="Roboto"/>
                <a:ea typeface="Roboto"/>
                <a:cs typeface="Roboto"/>
                <a:sym typeface="Roboto"/>
              </a:rPr>
              <a:t>✓</a:t>
            </a:r>
            <a:endParaRPr sz="2400">
              <a:solidFill>
                <a:srgbClr val="00FF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30" name="Google Shape;330;p38"/>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31" name="Google Shape;331;p38"/>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Preparing the dataset</a:t>
            </a:r>
            <a:endParaRPr sz="2400"/>
          </a:p>
        </p:txBody>
      </p:sp>
      <p:sp>
        <p:nvSpPr>
          <p:cNvPr id="332" name="Google Shape;332;p38"/>
          <p:cNvSpPr txBox="1"/>
          <p:nvPr/>
        </p:nvSpPr>
        <p:spPr>
          <a:xfrm>
            <a:off x="338675" y="778925"/>
            <a:ext cx="8085600" cy="3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3" name="Google Shape;333;p38"/>
          <p:cNvSpPr txBox="1"/>
          <p:nvPr/>
        </p:nvSpPr>
        <p:spPr>
          <a:xfrm>
            <a:off x="373625" y="715350"/>
            <a:ext cx="1164300" cy="3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Datasets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aida_train</a:t>
            </a:r>
            <a:endParaRPr sz="1600"/>
          </a:p>
          <a:p>
            <a:pPr indent="0" lvl="0" marL="0" rtl="0" algn="l">
              <a:spcBef>
                <a:spcPts val="0"/>
              </a:spcBef>
              <a:spcAft>
                <a:spcPts val="0"/>
              </a:spcAft>
              <a:buNone/>
            </a:pPr>
            <a:r>
              <a:rPr lang="en" sz="1600"/>
              <a:t>aida_test</a:t>
            </a:r>
            <a:endParaRPr sz="1600"/>
          </a:p>
          <a:p>
            <a:pPr indent="0" lvl="0" marL="0" rtl="0" algn="l">
              <a:spcBef>
                <a:spcPts val="0"/>
              </a:spcBef>
              <a:spcAft>
                <a:spcPts val="0"/>
              </a:spcAft>
              <a:buNone/>
            </a:pPr>
            <a:r>
              <a:rPr lang="en" sz="1600"/>
              <a:t>aida_dev</a:t>
            </a:r>
            <a:endParaRPr sz="1600"/>
          </a:p>
          <a:p>
            <a:pPr indent="0" lvl="0" marL="0" rtl="0" algn="l">
              <a:spcBef>
                <a:spcPts val="0"/>
              </a:spcBef>
              <a:spcAft>
                <a:spcPts val="0"/>
              </a:spcAft>
              <a:buNone/>
            </a:pPr>
            <a:r>
              <a:rPr lang="en" sz="1600"/>
              <a:t>ace2004</a:t>
            </a:r>
            <a:endParaRPr sz="1600"/>
          </a:p>
          <a:p>
            <a:pPr indent="0" lvl="0" marL="0" rtl="0" algn="l">
              <a:spcBef>
                <a:spcPts val="0"/>
              </a:spcBef>
              <a:spcAft>
                <a:spcPts val="0"/>
              </a:spcAft>
              <a:buNone/>
            </a:pPr>
            <a:r>
              <a:rPr lang="en" sz="1600"/>
              <a:t>aquaint</a:t>
            </a:r>
            <a:endParaRPr sz="1600"/>
          </a:p>
          <a:p>
            <a:pPr indent="0" lvl="0" marL="0" rtl="0" algn="l">
              <a:spcBef>
                <a:spcPts val="0"/>
              </a:spcBef>
              <a:spcAft>
                <a:spcPts val="0"/>
              </a:spcAft>
              <a:buNone/>
            </a:pPr>
            <a:r>
              <a:rPr lang="en" sz="1600"/>
              <a:t>clueweb</a:t>
            </a:r>
            <a:endParaRPr sz="1600"/>
          </a:p>
          <a:p>
            <a:pPr indent="0" lvl="0" marL="0" rtl="0" algn="l">
              <a:spcBef>
                <a:spcPts val="0"/>
              </a:spcBef>
              <a:spcAft>
                <a:spcPts val="0"/>
              </a:spcAft>
              <a:buNone/>
            </a:pPr>
            <a:r>
              <a:rPr lang="en" sz="1600"/>
              <a:t>msnbc</a:t>
            </a:r>
            <a:endParaRPr sz="1600"/>
          </a:p>
          <a:p>
            <a:pPr indent="0" lvl="0" marL="0" rtl="0" algn="l">
              <a:spcBef>
                <a:spcPts val="0"/>
              </a:spcBef>
              <a:spcAft>
                <a:spcPts val="0"/>
              </a:spcAft>
              <a:buNone/>
            </a:pPr>
            <a:r>
              <a:rPr lang="en" sz="1600"/>
              <a:t>wikipedia</a:t>
            </a:r>
            <a:endParaRPr sz="1600"/>
          </a:p>
          <a:p>
            <a:pPr indent="0" lvl="0" marL="0" rtl="0" algn="l">
              <a:spcBef>
                <a:spcPts val="0"/>
              </a:spcBef>
              <a:spcAft>
                <a:spcPts val="0"/>
              </a:spcAft>
              <a:buNone/>
            </a:pPr>
            <a:r>
              <a:t/>
            </a:r>
            <a:endParaRPr sz="1600"/>
          </a:p>
        </p:txBody>
      </p:sp>
      <p:sp>
        <p:nvSpPr>
          <p:cNvPr id="334" name="Google Shape;334;p38"/>
          <p:cNvSpPr txBox="1"/>
          <p:nvPr/>
        </p:nvSpPr>
        <p:spPr>
          <a:xfrm>
            <a:off x="3552027" y="715350"/>
            <a:ext cx="993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Format</a:t>
            </a:r>
            <a:endParaRPr b="1" sz="1600"/>
          </a:p>
        </p:txBody>
      </p:sp>
      <p:sp>
        <p:nvSpPr>
          <p:cNvPr id="335" name="Google Shape;335;p38"/>
          <p:cNvSpPr txBox="1"/>
          <p:nvPr/>
        </p:nvSpPr>
        <p:spPr>
          <a:xfrm>
            <a:off x="6269550" y="732400"/>
            <a:ext cx="23187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Preprocessing Output</a:t>
            </a:r>
            <a:endParaRPr b="1" sz="1600"/>
          </a:p>
        </p:txBody>
      </p:sp>
      <p:pic>
        <p:nvPicPr>
          <p:cNvPr id="336" name="Google Shape;336;p38"/>
          <p:cNvPicPr preferRelativeResize="0"/>
          <p:nvPr/>
        </p:nvPicPr>
        <p:blipFill>
          <a:blip r:embed="rId3">
            <a:alphaModFix/>
          </a:blip>
          <a:stretch>
            <a:fillRect/>
          </a:stretch>
        </p:blipFill>
        <p:spPr>
          <a:xfrm>
            <a:off x="2038375" y="1502674"/>
            <a:ext cx="3932140" cy="712475"/>
          </a:xfrm>
          <a:prstGeom prst="rect">
            <a:avLst/>
          </a:prstGeom>
          <a:noFill/>
          <a:ln>
            <a:noFill/>
          </a:ln>
        </p:spPr>
      </p:pic>
      <p:sp>
        <p:nvSpPr>
          <p:cNvPr id="337" name="Google Shape;337;p38"/>
          <p:cNvSpPr txBox="1"/>
          <p:nvPr/>
        </p:nvSpPr>
        <p:spPr>
          <a:xfrm>
            <a:off x="2038375" y="1117625"/>
            <a:ext cx="1058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Text</a:t>
            </a:r>
            <a:endParaRPr sz="1600" u="sng"/>
          </a:p>
        </p:txBody>
      </p:sp>
      <p:sp>
        <p:nvSpPr>
          <p:cNvPr id="338" name="Google Shape;338;p38"/>
          <p:cNvSpPr txBox="1"/>
          <p:nvPr/>
        </p:nvSpPr>
        <p:spPr>
          <a:xfrm>
            <a:off x="2038375" y="2288163"/>
            <a:ext cx="10584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XML</a:t>
            </a:r>
            <a:endParaRPr sz="1600" u="sng"/>
          </a:p>
        </p:txBody>
      </p:sp>
      <p:pic>
        <p:nvPicPr>
          <p:cNvPr id="339" name="Google Shape;339;p38"/>
          <p:cNvPicPr preferRelativeResize="0"/>
          <p:nvPr/>
        </p:nvPicPr>
        <p:blipFill>
          <a:blip r:embed="rId4">
            <a:alphaModFix/>
          </a:blip>
          <a:stretch>
            <a:fillRect/>
          </a:stretch>
        </p:blipFill>
        <p:spPr>
          <a:xfrm>
            <a:off x="2038375" y="2713875"/>
            <a:ext cx="3057671" cy="1855975"/>
          </a:xfrm>
          <a:prstGeom prst="rect">
            <a:avLst/>
          </a:prstGeom>
          <a:noFill/>
          <a:ln>
            <a:noFill/>
          </a:ln>
        </p:spPr>
      </p:pic>
      <p:pic>
        <p:nvPicPr>
          <p:cNvPr id="340" name="Google Shape;340;p38"/>
          <p:cNvPicPr preferRelativeResize="0"/>
          <p:nvPr/>
        </p:nvPicPr>
        <p:blipFill>
          <a:blip r:embed="rId5">
            <a:alphaModFix/>
          </a:blip>
          <a:stretch>
            <a:fillRect/>
          </a:stretch>
        </p:blipFill>
        <p:spPr>
          <a:xfrm>
            <a:off x="6355075" y="1161824"/>
            <a:ext cx="1336075" cy="1934850"/>
          </a:xfrm>
          <a:prstGeom prst="rect">
            <a:avLst/>
          </a:prstGeom>
          <a:noFill/>
          <a:ln>
            <a:noFill/>
          </a:ln>
        </p:spPr>
      </p:pic>
      <p:pic>
        <p:nvPicPr>
          <p:cNvPr id="341" name="Google Shape;341;p38"/>
          <p:cNvPicPr preferRelativeResize="0"/>
          <p:nvPr/>
        </p:nvPicPr>
        <p:blipFill>
          <a:blip r:embed="rId6">
            <a:alphaModFix/>
          </a:blip>
          <a:stretch>
            <a:fillRect/>
          </a:stretch>
        </p:blipFill>
        <p:spPr>
          <a:xfrm>
            <a:off x="6355075" y="3145799"/>
            <a:ext cx="1470355" cy="1409475"/>
          </a:xfrm>
          <a:prstGeom prst="rect">
            <a:avLst/>
          </a:prstGeom>
          <a:noFill/>
          <a:ln>
            <a:noFill/>
          </a:ln>
        </p:spPr>
      </p:pic>
      <p:cxnSp>
        <p:nvCxnSpPr>
          <p:cNvPr id="342" name="Google Shape;342;p38"/>
          <p:cNvCxnSpPr/>
          <p:nvPr/>
        </p:nvCxnSpPr>
        <p:spPr>
          <a:xfrm flipH="1" rot="10800000">
            <a:off x="6269550" y="3115988"/>
            <a:ext cx="2487000" cy="10500"/>
          </a:xfrm>
          <a:prstGeom prst="straightConnector1">
            <a:avLst/>
          </a:prstGeom>
          <a:noFill/>
          <a:ln cap="flat" cmpd="sng" w="19050">
            <a:solidFill>
              <a:srgbClr val="000000"/>
            </a:solidFill>
            <a:prstDash val="solid"/>
            <a:round/>
            <a:headEnd len="med" w="med" type="none"/>
            <a:tailEnd len="med" w="med" type="none"/>
          </a:ln>
        </p:spPr>
      </p:cxnSp>
      <p:sp>
        <p:nvSpPr>
          <p:cNvPr id="343" name="Google Shape;343;p38"/>
          <p:cNvSpPr txBox="1"/>
          <p:nvPr/>
        </p:nvSpPr>
        <p:spPr>
          <a:xfrm>
            <a:off x="7749225" y="1642438"/>
            <a:ext cx="9933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Wikipedia</a:t>
            </a:r>
            <a:endParaRPr/>
          </a:p>
        </p:txBody>
      </p:sp>
      <p:sp>
        <p:nvSpPr>
          <p:cNvPr id="344" name="Google Shape;344;p38"/>
          <p:cNvSpPr txBox="1"/>
          <p:nvPr/>
        </p:nvSpPr>
        <p:spPr>
          <a:xfrm>
            <a:off x="8092125" y="3598325"/>
            <a:ext cx="6984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AIDA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50" name="Google Shape;350;p39"/>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51" name="Google Shape;351;p39"/>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Training the Model</a:t>
            </a:r>
            <a:endParaRPr sz="2400"/>
          </a:p>
        </p:txBody>
      </p:sp>
      <p:sp>
        <p:nvSpPr>
          <p:cNvPr id="352" name="Google Shape;352;p39"/>
          <p:cNvSpPr txBox="1"/>
          <p:nvPr/>
        </p:nvSpPr>
        <p:spPr>
          <a:xfrm>
            <a:off x="454025" y="932500"/>
            <a:ext cx="20718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Entity Linking Training</a:t>
            </a:r>
            <a:endParaRPr/>
          </a:p>
        </p:txBody>
      </p:sp>
      <p:sp>
        <p:nvSpPr>
          <p:cNvPr id="353" name="Google Shape;353;p39"/>
          <p:cNvSpPr txBox="1"/>
          <p:nvPr/>
        </p:nvSpPr>
        <p:spPr>
          <a:xfrm>
            <a:off x="5537750" y="932500"/>
            <a:ext cx="26835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Entity Disambiguation Training</a:t>
            </a:r>
            <a:endParaRPr/>
          </a:p>
        </p:txBody>
      </p:sp>
      <p:pic>
        <p:nvPicPr>
          <p:cNvPr id="354" name="Google Shape;354;p39"/>
          <p:cNvPicPr preferRelativeResize="0"/>
          <p:nvPr/>
        </p:nvPicPr>
        <p:blipFill>
          <a:blip r:embed="rId3">
            <a:alphaModFix/>
          </a:blip>
          <a:stretch>
            <a:fillRect/>
          </a:stretch>
        </p:blipFill>
        <p:spPr>
          <a:xfrm>
            <a:off x="449825" y="1340775"/>
            <a:ext cx="3134643" cy="3279450"/>
          </a:xfrm>
          <a:prstGeom prst="rect">
            <a:avLst/>
          </a:prstGeom>
          <a:noFill/>
          <a:ln>
            <a:noFill/>
          </a:ln>
        </p:spPr>
      </p:pic>
      <p:pic>
        <p:nvPicPr>
          <p:cNvPr id="355" name="Google Shape;355;p39"/>
          <p:cNvPicPr preferRelativeResize="0"/>
          <p:nvPr/>
        </p:nvPicPr>
        <p:blipFill>
          <a:blip r:embed="rId4">
            <a:alphaModFix/>
          </a:blip>
          <a:stretch>
            <a:fillRect/>
          </a:stretch>
        </p:blipFill>
        <p:spPr>
          <a:xfrm>
            <a:off x="5537756" y="1340775"/>
            <a:ext cx="3118026" cy="3279450"/>
          </a:xfrm>
          <a:prstGeom prst="rect">
            <a:avLst/>
          </a:prstGeom>
          <a:noFill/>
          <a:ln>
            <a:noFill/>
          </a:ln>
        </p:spPr>
      </p:pic>
      <p:sp>
        <p:nvSpPr>
          <p:cNvPr id="356" name="Google Shape;356;p39"/>
          <p:cNvSpPr txBox="1"/>
          <p:nvPr/>
        </p:nvSpPr>
        <p:spPr>
          <a:xfrm>
            <a:off x="3441250" y="2378375"/>
            <a:ext cx="19533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     Model</a:t>
            </a:r>
            <a:endParaRPr sz="2400"/>
          </a:p>
          <a:p>
            <a:pPr indent="0" lvl="0" marL="0" rtl="0" algn="ctr">
              <a:spcBef>
                <a:spcPts val="0"/>
              </a:spcBef>
              <a:spcAft>
                <a:spcPts val="0"/>
              </a:spcAft>
              <a:buNone/>
            </a:pPr>
            <a:r>
              <a:rPr lang="en" sz="2400"/>
              <a:t>Performance</a:t>
            </a:r>
            <a:endParaRPr sz="2400"/>
          </a:p>
        </p:txBody>
      </p:sp>
      <p:sp>
        <p:nvSpPr>
          <p:cNvPr id="357" name="Google Shape;357;p39"/>
          <p:cNvSpPr txBox="1"/>
          <p:nvPr/>
        </p:nvSpPr>
        <p:spPr>
          <a:xfrm>
            <a:off x="2343150" y="1661575"/>
            <a:ext cx="603300" cy="2815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Calibri"/>
              <a:ea typeface="Calibri"/>
              <a:cs typeface="Calibri"/>
              <a:sym typeface="Calibri"/>
            </a:endParaRPr>
          </a:p>
        </p:txBody>
      </p:sp>
      <p:sp>
        <p:nvSpPr>
          <p:cNvPr id="358" name="Google Shape;358;p39"/>
          <p:cNvSpPr txBox="1"/>
          <p:nvPr/>
        </p:nvSpPr>
        <p:spPr>
          <a:xfrm>
            <a:off x="7433725" y="1661575"/>
            <a:ext cx="603300" cy="2815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64" name="Google Shape;364;p40"/>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65" name="Google Shape;365;p40"/>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Testing the Model w/ AIDA and other datasets </a:t>
            </a:r>
            <a:endParaRPr sz="2400"/>
          </a:p>
        </p:txBody>
      </p:sp>
      <p:graphicFrame>
        <p:nvGraphicFramePr>
          <p:cNvPr id="366" name="Google Shape;366;p40"/>
          <p:cNvGraphicFramePr/>
          <p:nvPr/>
        </p:nvGraphicFramePr>
        <p:xfrm>
          <a:off x="485650" y="1323125"/>
          <a:ext cx="3000000" cy="3000000"/>
        </p:xfrm>
        <a:graphic>
          <a:graphicData uri="http://schemas.openxmlformats.org/drawingml/2006/table">
            <a:tbl>
              <a:tblPr>
                <a:noFill/>
                <a:tableStyleId>{2B3D919F-FACA-48EF-8E47-D83C0A89EBA9}</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en"/>
                        <a:t>Entity Disambiguation</a:t>
                      </a:r>
                      <a:endParaRPr b="1"/>
                    </a:p>
                  </a:txBody>
                  <a:tcPr marT="91425" marB="91425" marR="91425" marL="91425"/>
                </a:tc>
                <a:tc>
                  <a:txBody>
                    <a:bodyPr/>
                    <a:lstStyle/>
                    <a:p>
                      <a:pPr indent="0" lvl="0" marL="0" rtl="0" algn="l">
                        <a:spcBef>
                          <a:spcPts val="0"/>
                        </a:spcBef>
                        <a:spcAft>
                          <a:spcPts val="0"/>
                        </a:spcAft>
                        <a:buNone/>
                      </a:pPr>
                      <a:r>
                        <a:rPr b="1" lang="en"/>
                        <a:t>Train Score</a:t>
                      </a:r>
                      <a:endParaRPr b="1"/>
                    </a:p>
                  </a:txBody>
                  <a:tcPr marT="91425" marB="91425" marR="91425" marL="91425"/>
                </a:tc>
                <a:tc>
                  <a:txBody>
                    <a:bodyPr/>
                    <a:lstStyle/>
                    <a:p>
                      <a:pPr indent="0" lvl="0" marL="0" rtl="0" algn="l">
                        <a:spcBef>
                          <a:spcPts val="0"/>
                        </a:spcBef>
                        <a:spcAft>
                          <a:spcPts val="0"/>
                        </a:spcAft>
                        <a:buNone/>
                      </a:pPr>
                      <a:r>
                        <a:rPr b="1" lang="en"/>
                        <a:t>Test Score</a:t>
                      </a:r>
                      <a:endParaRPr b="1"/>
                    </a:p>
                  </a:txBody>
                  <a:tcPr marT="91425" marB="91425" marR="91425" marL="91425"/>
                </a:tc>
                <a:tc>
                  <a:txBody>
                    <a:bodyPr/>
                    <a:lstStyle/>
                    <a:p>
                      <a:pPr indent="0" lvl="0" marL="0" rtl="0" algn="l">
                        <a:spcBef>
                          <a:spcPts val="0"/>
                        </a:spcBef>
                        <a:spcAft>
                          <a:spcPts val="0"/>
                        </a:spcAft>
                        <a:buNone/>
                      </a:pPr>
                      <a:r>
                        <a:rPr b="1" lang="en"/>
                        <a:t>Test Precision</a:t>
                      </a:r>
                      <a:endParaRPr b="1"/>
                    </a:p>
                  </a:txBody>
                  <a:tcPr marT="91425" marB="91425" marR="91425" marL="91425"/>
                </a:tc>
                <a:tc>
                  <a:txBody>
                    <a:bodyPr/>
                    <a:lstStyle/>
                    <a:p>
                      <a:pPr indent="0" lvl="0" marL="0" rtl="0" algn="l">
                        <a:spcBef>
                          <a:spcPts val="0"/>
                        </a:spcBef>
                        <a:spcAft>
                          <a:spcPts val="0"/>
                        </a:spcAft>
                        <a:buNone/>
                      </a:pPr>
                      <a:r>
                        <a:rPr b="1" lang="en"/>
                        <a:t>Test Recall</a:t>
                      </a:r>
                      <a:endParaRPr b="1"/>
                    </a:p>
                  </a:txBody>
                  <a:tcPr marT="91425" marB="91425" marR="91425" marL="91425"/>
                </a:tc>
              </a:tr>
              <a:tr h="381000">
                <a:tc>
                  <a:txBody>
                    <a:bodyPr/>
                    <a:lstStyle/>
                    <a:p>
                      <a:pPr indent="0" lvl="0" marL="0" rtl="0" algn="l">
                        <a:spcBef>
                          <a:spcPts val="0"/>
                        </a:spcBef>
                        <a:spcAft>
                          <a:spcPts val="0"/>
                        </a:spcAft>
                        <a:buNone/>
                      </a:pPr>
                      <a:r>
                        <a:rPr lang="en"/>
                        <a:t>Best Scores</a:t>
                      </a:r>
                      <a:endParaRPr/>
                    </a:p>
                  </a:txBody>
                  <a:tcPr marT="91425" marB="91425" marR="91425" marL="91425"/>
                </a:tc>
                <a:tc>
                  <a:txBody>
                    <a:bodyPr/>
                    <a:lstStyle/>
                    <a:p>
                      <a:pPr indent="0" lvl="0" marL="0" rtl="0" algn="l">
                        <a:spcBef>
                          <a:spcPts val="0"/>
                        </a:spcBef>
                        <a:spcAft>
                          <a:spcPts val="0"/>
                        </a:spcAft>
                        <a:buNone/>
                      </a:pPr>
                      <a:r>
                        <a:rPr lang="en"/>
                        <a:t>92.2%</a:t>
                      </a:r>
                      <a:endParaRPr/>
                    </a:p>
                  </a:txBody>
                  <a:tcPr marT="91425" marB="91425" marR="91425" marL="91425"/>
                </a:tc>
                <a:tc>
                  <a:txBody>
                    <a:bodyPr/>
                    <a:lstStyle/>
                    <a:p>
                      <a:pPr indent="0" lvl="0" marL="0" rtl="0" algn="l">
                        <a:spcBef>
                          <a:spcPts val="0"/>
                        </a:spcBef>
                        <a:spcAft>
                          <a:spcPts val="0"/>
                        </a:spcAft>
                        <a:buNone/>
                      </a:pPr>
                      <a:r>
                        <a:rPr lang="en"/>
                        <a:t>85.7%</a:t>
                      </a:r>
                      <a:endParaRPr/>
                    </a:p>
                  </a:txBody>
                  <a:tcPr marT="91425" marB="91425" marR="91425" marL="91425"/>
                </a:tc>
                <a:tc>
                  <a:txBody>
                    <a:bodyPr/>
                    <a:lstStyle/>
                    <a:p>
                      <a:pPr indent="0" lvl="0" marL="0" rtl="0" algn="l">
                        <a:spcBef>
                          <a:spcPts val="0"/>
                        </a:spcBef>
                        <a:spcAft>
                          <a:spcPts val="0"/>
                        </a:spcAft>
                        <a:buNone/>
                      </a:pPr>
                      <a:r>
                        <a:rPr lang="en"/>
                        <a:t>88.5%</a:t>
                      </a:r>
                      <a:endParaRPr/>
                    </a:p>
                  </a:txBody>
                  <a:tcPr marT="91425" marB="91425" marR="91425" marL="91425"/>
                </a:tc>
                <a:tc>
                  <a:txBody>
                    <a:bodyPr/>
                    <a:lstStyle/>
                    <a:p>
                      <a:pPr indent="0" lvl="0" marL="0" rtl="0" algn="l">
                        <a:spcBef>
                          <a:spcPts val="0"/>
                        </a:spcBef>
                        <a:spcAft>
                          <a:spcPts val="0"/>
                        </a:spcAft>
                        <a:buNone/>
                      </a:pPr>
                      <a:r>
                        <a:rPr lang="en"/>
                        <a:t>83%</a:t>
                      </a:r>
                      <a:endParaRPr/>
                    </a:p>
                  </a:txBody>
                  <a:tcPr marT="91425" marB="91425" marR="91425" marL="91425"/>
                </a:tc>
              </a:tr>
            </a:tbl>
          </a:graphicData>
        </a:graphic>
      </p:graphicFrame>
      <p:graphicFrame>
        <p:nvGraphicFramePr>
          <p:cNvPr id="367" name="Google Shape;367;p40"/>
          <p:cNvGraphicFramePr/>
          <p:nvPr/>
        </p:nvGraphicFramePr>
        <p:xfrm>
          <a:off x="485650" y="2928125"/>
          <a:ext cx="3000000" cy="3000000"/>
        </p:xfrm>
        <a:graphic>
          <a:graphicData uri="http://schemas.openxmlformats.org/drawingml/2006/table">
            <a:tbl>
              <a:tblPr>
                <a:noFill/>
                <a:tableStyleId>{2B3D919F-FACA-48EF-8E47-D83C0A89EBA9}</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en"/>
                        <a:t>Entity Linking</a:t>
                      </a:r>
                      <a:endParaRPr b="1"/>
                    </a:p>
                  </a:txBody>
                  <a:tcPr marT="91425" marB="91425" marR="91425" marL="91425"/>
                </a:tc>
                <a:tc>
                  <a:txBody>
                    <a:bodyPr/>
                    <a:lstStyle/>
                    <a:p>
                      <a:pPr indent="0" lvl="0" marL="0" rtl="0" algn="l">
                        <a:spcBef>
                          <a:spcPts val="0"/>
                        </a:spcBef>
                        <a:spcAft>
                          <a:spcPts val="0"/>
                        </a:spcAft>
                        <a:buNone/>
                      </a:pPr>
                      <a:r>
                        <a:rPr b="1" lang="en"/>
                        <a:t>Train Score</a:t>
                      </a:r>
                      <a:endParaRPr b="1"/>
                    </a:p>
                  </a:txBody>
                  <a:tcPr marT="91425" marB="91425" marR="91425" marL="91425"/>
                </a:tc>
                <a:tc>
                  <a:txBody>
                    <a:bodyPr/>
                    <a:lstStyle/>
                    <a:p>
                      <a:pPr indent="0" lvl="0" marL="0" rtl="0" algn="l">
                        <a:spcBef>
                          <a:spcPts val="0"/>
                        </a:spcBef>
                        <a:spcAft>
                          <a:spcPts val="0"/>
                        </a:spcAft>
                        <a:buNone/>
                      </a:pPr>
                      <a:r>
                        <a:rPr b="1" lang="en"/>
                        <a:t>Test Score</a:t>
                      </a:r>
                      <a:endParaRPr b="1"/>
                    </a:p>
                  </a:txBody>
                  <a:tcPr marT="91425" marB="91425" marR="91425" marL="91425"/>
                </a:tc>
                <a:tc>
                  <a:txBody>
                    <a:bodyPr/>
                    <a:lstStyle/>
                    <a:p>
                      <a:pPr indent="0" lvl="0" marL="0" rtl="0" algn="l">
                        <a:spcBef>
                          <a:spcPts val="0"/>
                        </a:spcBef>
                        <a:spcAft>
                          <a:spcPts val="0"/>
                        </a:spcAft>
                        <a:buNone/>
                      </a:pPr>
                      <a:r>
                        <a:rPr b="1" lang="en"/>
                        <a:t>Test Precision</a:t>
                      </a:r>
                      <a:endParaRPr b="1"/>
                    </a:p>
                  </a:txBody>
                  <a:tcPr marT="91425" marB="91425" marR="91425" marL="91425"/>
                </a:tc>
                <a:tc>
                  <a:txBody>
                    <a:bodyPr/>
                    <a:lstStyle/>
                    <a:p>
                      <a:pPr indent="0" lvl="0" marL="0" rtl="0" algn="l">
                        <a:spcBef>
                          <a:spcPts val="0"/>
                        </a:spcBef>
                        <a:spcAft>
                          <a:spcPts val="0"/>
                        </a:spcAft>
                        <a:buNone/>
                      </a:pPr>
                      <a:r>
                        <a:rPr b="1" lang="en"/>
                        <a:t>Test Recall</a:t>
                      </a:r>
                      <a:endParaRPr b="1"/>
                    </a:p>
                  </a:txBody>
                  <a:tcPr marT="91425" marB="91425" marR="91425" marL="91425"/>
                </a:tc>
              </a:tr>
              <a:tr h="381000">
                <a:tc>
                  <a:txBody>
                    <a:bodyPr/>
                    <a:lstStyle/>
                    <a:p>
                      <a:pPr indent="0" lvl="0" marL="0" rtl="0" algn="l">
                        <a:spcBef>
                          <a:spcPts val="0"/>
                        </a:spcBef>
                        <a:spcAft>
                          <a:spcPts val="0"/>
                        </a:spcAft>
                        <a:buNone/>
                      </a:pPr>
                      <a:r>
                        <a:rPr lang="en"/>
                        <a:t>Best Scores</a:t>
                      </a:r>
                      <a:endParaRPr/>
                    </a:p>
                  </a:txBody>
                  <a:tcPr marT="91425" marB="91425" marR="91425" marL="91425"/>
                </a:tc>
                <a:tc>
                  <a:txBody>
                    <a:bodyPr/>
                    <a:lstStyle/>
                    <a:p>
                      <a:pPr indent="0" lvl="0" marL="0" rtl="0" algn="l">
                        <a:spcBef>
                          <a:spcPts val="0"/>
                        </a:spcBef>
                        <a:spcAft>
                          <a:spcPts val="0"/>
                        </a:spcAft>
                        <a:buNone/>
                      </a:pPr>
                      <a:r>
                        <a:rPr lang="en"/>
                        <a:t>62.9%</a:t>
                      </a:r>
                      <a:endParaRPr/>
                    </a:p>
                  </a:txBody>
                  <a:tcPr marT="91425" marB="91425" marR="91425" marL="91425"/>
                </a:tc>
                <a:tc>
                  <a:txBody>
                    <a:bodyPr/>
                    <a:lstStyle/>
                    <a:p>
                      <a:pPr indent="0" lvl="0" marL="0" rtl="0" algn="l">
                        <a:spcBef>
                          <a:spcPts val="0"/>
                        </a:spcBef>
                        <a:spcAft>
                          <a:spcPts val="0"/>
                        </a:spcAft>
                        <a:buNone/>
                      </a:pPr>
                      <a:r>
                        <a:rPr lang="en"/>
                        <a:t>56.8%</a:t>
                      </a:r>
                      <a:endParaRPr/>
                    </a:p>
                  </a:txBody>
                  <a:tcPr marT="91425" marB="91425" marR="91425" marL="91425"/>
                </a:tc>
                <a:tc>
                  <a:txBody>
                    <a:bodyPr/>
                    <a:lstStyle/>
                    <a:p>
                      <a:pPr indent="0" lvl="0" marL="0" rtl="0" algn="l">
                        <a:spcBef>
                          <a:spcPts val="0"/>
                        </a:spcBef>
                        <a:spcAft>
                          <a:spcPts val="0"/>
                        </a:spcAft>
                        <a:buNone/>
                      </a:pPr>
                      <a:r>
                        <a:rPr lang="en"/>
                        <a:t>57.5%</a:t>
                      </a:r>
                      <a:endParaRPr/>
                    </a:p>
                  </a:txBody>
                  <a:tcPr marT="91425" marB="91425" marR="91425" marL="91425"/>
                </a:tc>
                <a:tc>
                  <a:txBody>
                    <a:bodyPr/>
                    <a:lstStyle/>
                    <a:p>
                      <a:pPr indent="0" lvl="0" marL="0" rtl="0" algn="l">
                        <a:spcBef>
                          <a:spcPts val="0"/>
                        </a:spcBef>
                        <a:spcAft>
                          <a:spcPts val="0"/>
                        </a:spcAft>
                        <a:buNone/>
                      </a:pPr>
                      <a:r>
                        <a:rPr lang="en"/>
                        <a:t>56.1%</a:t>
                      </a:r>
                      <a:endParaRPr/>
                    </a:p>
                  </a:txBody>
                  <a:tcPr marT="91425" marB="91425" marR="91425" marL="91425"/>
                </a:tc>
              </a:tr>
              <a:tr h="381000">
                <a:tc>
                  <a:txBody>
                    <a:bodyPr/>
                    <a:lstStyle/>
                    <a:p>
                      <a:pPr indent="0" lvl="0" marL="0" rtl="0" algn="l">
                        <a:spcBef>
                          <a:spcPts val="0"/>
                        </a:spcBef>
                        <a:spcAft>
                          <a:spcPts val="0"/>
                        </a:spcAft>
                        <a:buNone/>
                      </a:pPr>
                      <a:r>
                        <a:rPr b="1" lang="en"/>
                        <a:t>Using all Spans</a:t>
                      </a:r>
                      <a:endParaRPr b="1"/>
                    </a:p>
                    <a:p>
                      <a:pPr indent="0" lvl="0" marL="0" rtl="0" algn="l">
                        <a:spcBef>
                          <a:spcPts val="0"/>
                        </a:spcBef>
                        <a:spcAft>
                          <a:spcPts val="0"/>
                        </a:spcAft>
                        <a:buNone/>
                      </a:pPr>
                      <a:r>
                        <a:rPr lang="en"/>
                        <a:t>Best Score</a:t>
                      </a:r>
                      <a:endParaRPr/>
                    </a:p>
                  </a:txBody>
                  <a:tcPr marT="91425" marB="91425" marR="91425" marL="91425"/>
                </a:tc>
                <a:tc>
                  <a:txBody>
                    <a:bodyPr/>
                    <a:lstStyle/>
                    <a:p>
                      <a:pPr indent="0" lvl="0" marL="0" rtl="0" algn="l">
                        <a:spcBef>
                          <a:spcPts val="0"/>
                        </a:spcBef>
                        <a:spcAft>
                          <a:spcPts val="0"/>
                        </a:spcAft>
                        <a:buNone/>
                      </a:pPr>
                      <a:r>
                        <a:rPr lang="en"/>
                        <a:t>89.1%</a:t>
                      </a:r>
                      <a:endParaRPr/>
                    </a:p>
                  </a:txBody>
                  <a:tcPr marT="91425" marB="91425" marR="91425" marL="91425"/>
                </a:tc>
                <a:tc>
                  <a:txBody>
                    <a:bodyPr/>
                    <a:lstStyle/>
                    <a:p>
                      <a:pPr indent="0" lvl="0" marL="0" rtl="0" algn="l">
                        <a:spcBef>
                          <a:spcPts val="0"/>
                        </a:spcBef>
                        <a:spcAft>
                          <a:spcPts val="0"/>
                        </a:spcAft>
                        <a:buNone/>
                      </a:pPr>
                      <a:r>
                        <a:rPr lang="en"/>
                        <a:t>80.1%</a:t>
                      </a:r>
                      <a:endParaRPr/>
                    </a:p>
                  </a:txBody>
                  <a:tcPr marT="91425" marB="91425" marR="91425" marL="91425"/>
                </a:tc>
                <a:tc>
                  <a:txBody>
                    <a:bodyPr/>
                    <a:lstStyle/>
                    <a:p>
                      <a:pPr indent="0" lvl="0" marL="0" rtl="0" algn="l">
                        <a:spcBef>
                          <a:spcPts val="0"/>
                        </a:spcBef>
                        <a:spcAft>
                          <a:spcPts val="0"/>
                        </a:spcAft>
                        <a:buNone/>
                      </a:pPr>
                      <a:r>
                        <a:rPr lang="en"/>
                        <a:t>83.5%</a:t>
                      </a:r>
                      <a:endParaRPr/>
                    </a:p>
                  </a:txBody>
                  <a:tcPr marT="91425" marB="91425" marR="91425" marL="91425"/>
                </a:tc>
                <a:tc>
                  <a:txBody>
                    <a:bodyPr/>
                    <a:lstStyle/>
                    <a:p>
                      <a:pPr indent="0" lvl="0" marL="0" rtl="0" algn="l">
                        <a:spcBef>
                          <a:spcPts val="0"/>
                        </a:spcBef>
                        <a:spcAft>
                          <a:spcPts val="0"/>
                        </a:spcAft>
                        <a:buNone/>
                      </a:pPr>
                      <a:r>
                        <a:rPr lang="en"/>
                        <a:t>76.9%</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73" name="Google Shape;373;p41"/>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74" name="Google Shape;374;p41"/>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Preparing the BT dataset</a:t>
            </a:r>
            <a:endParaRPr sz="2400"/>
          </a:p>
        </p:txBody>
      </p:sp>
      <p:pic>
        <p:nvPicPr>
          <p:cNvPr id="375" name="Google Shape;375;p41"/>
          <p:cNvPicPr preferRelativeResize="0"/>
          <p:nvPr/>
        </p:nvPicPr>
        <p:blipFill>
          <a:blip r:embed="rId3">
            <a:alphaModFix/>
          </a:blip>
          <a:stretch>
            <a:fillRect/>
          </a:stretch>
        </p:blipFill>
        <p:spPr>
          <a:xfrm>
            <a:off x="4677425" y="680750"/>
            <a:ext cx="3852870" cy="3955350"/>
          </a:xfrm>
          <a:prstGeom prst="rect">
            <a:avLst/>
          </a:prstGeom>
          <a:noFill/>
          <a:ln>
            <a:noFill/>
          </a:ln>
        </p:spPr>
      </p:pic>
      <p:sp>
        <p:nvSpPr>
          <p:cNvPr id="376" name="Google Shape;376;p41"/>
          <p:cNvSpPr txBox="1"/>
          <p:nvPr/>
        </p:nvSpPr>
        <p:spPr>
          <a:xfrm>
            <a:off x="5708800" y="1141000"/>
            <a:ext cx="3377400" cy="12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Doc start:  DOCSTART_fileName</a:t>
            </a:r>
            <a:endParaRPr b="1" sz="1200"/>
          </a:p>
          <a:p>
            <a:pPr indent="0" lvl="0" marL="0" rtl="0" algn="l">
              <a:spcBef>
                <a:spcPts val="0"/>
              </a:spcBef>
              <a:spcAft>
                <a:spcPts val="0"/>
              </a:spcAft>
              <a:buNone/>
            </a:pPr>
            <a:r>
              <a:rPr b="1" lang="en" sz="1200"/>
              <a:t>row:   word or punc</a:t>
            </a:r>
            <a:endParaRPr b="1" sz="1200"/>
          </a:p>
          <a:p>
            <a:pPr indent="0" lvl="0" marL="0" rtl="0" algn="l">
              <a:spcBef>
                <a:spcPts val="0"/>
              </a:spcBef>
              <a:spcAft>
                <a:spcPts val="0"/>
              </a:spcAft>
              <a:buNone/>
            </a:pPr>
            <a:r>
              <a:rPr b="1" lang="en" sz="1200"/>
              <a:t>mention:   start with “MMSTART_Wikiid”</a:t>
            </a:r>
            <a:endParaRPr b="1" sz="1200"/>
          </a:p>
          <a:p>
            <a:pPr indent="0" lvl="0" marL="0" rtl="0" algn="l">
              <a:spcBef>
                <a:spcPts val="0"/>
              </a:spcBef>
              <a:spcAft>
                <a:spcPts val="0"/>
              </a:spcAft>
              <a:buNone/>
            </a:pPr>
            <a:r>
              <a:rPr b="1" lang="en" sz="1200"/>
              <a:t>                  end with “MMEND”</a:t>
            </a:r>
            <a:endParaRPr b="1" sz="1200"/>
          </a:p>
          <a:p>
            <a:pPr indent="0" lvl="0" marL="0" rtl="0" algn="l">
              <a:spcBef>
                <a:spcPts val="0"/>
              </a:spcBef>
              <a:spcAft>
                <a:spcPts val="0"/>
              </a:spcAft>
              <a:buNone/>
            </a:pPr>
            <a:r>
              <a:rPr b="1" lang="en" sz="1200"/>
              <a:t>between paragraph: *NL*</a:t>
            </a:r>
            <a:endParaRPr b="1" sz="1200"/>
          </a:p>
          <a:p>
            <a:pPr indent="0" lvl="0" marL="0" rtl="0" algn="l">
              <a:spcBef>
                <a:spcPts val="0"/>
              </a:spcBef>
              <a:spcAft>
                <a:spcPts val="0"/>
              </a:spcAft>
              <a:buNone/>
            </a:pPr>
            <a:r>
              <a:t/>
            </a:r>
            <a:endParaRPr/>
          </a:p>
        </p:txBody>
      </p:sp>
      <p:pic>
        <p:nvPicPr>
          <p:cNvPr id="377" name="Google Shape;377;p41"/>
          <p:cNvPicPr preferRelativeResize="0"/>
          <p:nvPr/>
        </p:nvPicPr>
        <p:blipFill rotWithShape="1">
          <a:blip r:embed="rId4">
            <a:alphaModFix/>
          </a:blip>
          <a:srcRect b="6329" l="0" r="46893" t="23578"/>
          <a:stretch/>
        </p:blipFill>
        <p:spPr>
          <a:xfrm>
            <a:off x="6003225" y="3644337"/>
            <a:ext cx="2657101" cy="991763"/>
          </a:xfrm>
          <a:prstGeom prst="rect">
            <a:avLst/>
          </a:prstGeom>
          <a:noFill/>
          <a:ln>
            <a:noFill/>
          </a:ln>
        </p:spPr>
      </p:pic>
      <p:cxnSp>
        <p:nvCxnSpPr>
          <p:cNvPr id="378" name="Google Shape;378;p41"/>
          <p:cNvCxnSpPr/>
          <p:nvPr/>
        </p:nvCxnSpPr>
        <p:spPr>
          <a:xfrm flipH="1" rot="10800000">
            <a:off x="3552275" y="2319075"/>
            <a:ext cx="705900" cy="12600"/>
          </a:xfrm>
          <a:prstGeom prst="straightConnector1">
            <a:avLst/>
          </a:prstGeom>
          <a:noFill/>
          <a:ln cap="flat" cmpd="sng" w="38100">
            <a:solidFill>
              <a:srgbClr val="000000"/>
            </a:solidFill>
            <a:prstDash val="solid"/>
            <a:round/>
            <a:headEnd len="med" w="med" type="none"/>
            <a:tailEnd len="med" w="med" type="triangle"/>
          </a:ln>
        </p:spPr>
      </p:cxnSp>
      <p:pic>
        <p:nvPicPr>
          <p:cNvPr id="379" name="Google Shape;379;p41"/>
          <p:cNvPicPr preferRelativeResize="0"/>
          <p:nvPr/>
        </p:nvPicPr>
        <p:blipFill>
          <a:blip r:embed="rId5">
            <a:alphaModFix/>
          </a:blip>
          <a:stretch>
            <a:fillRect/>
          </a:stretch>
        </p:blipFill>
        <p:spPr>
          <a:xfrm>
            <a:off x="404525" y="680750"/>
            <a:ext cx="2735419" cy="3955350"/>
          </a:xfrm>
          <a:prstGeom prst="rect">
            <a:avLst/>
          </a:prstGeom>
          <a:noFill/>
          <a:ln>
            <a:noFill/>
          </a:ln>
        </p:spPr>
      </p:pic>
      <p:sp>
        <p:nvSpPr>
          <p:cNvPr id="380" name="Google Shape;380;p41"/>
          <p:cNvSpPr txBox="1"/>
          <p:nvPr/>
        </p:nvSpPr>
        <p:spPr>
          <a:xfrm>
            <a:off x="2031250" y="1141000"/>
            <a:ext cx="8430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JSON</a:t>
            </a:r>
            <a:endParaRPr b="1" sz="1200"/>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86" name="Google Shape;386;p42"/>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87" name="Google Shape;387;p42"/>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Future Scope </a:t>
            </a:r>
            <a:endParaRPr sz="2400"/>
          </a:p>
        </p:txBody>
      </p:sp>
      <p:sp>
        <p:nvSpPr>
          <p:cNvPr id="388" name="Google Shape;388;p42"/>
          <p:cNvSpPr txBox="1"/>
          <p:nvPr/>
        </p:nvSpPr>
        <p:spPr>
          <a:xfrm>
            <a:off x="557975" y="1306025"/>
            <a:ext cx="7982400" cy="326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Testing the End2End Model with the BT dataset (cannot plug in directly )</a:t>
            </a:r>
            <a:endParaRPr sz="1800"/>
          </a:p>
          <a:p>
            <a:pPr indent="-342900" lvl="0" marL="457200" rtl="0" algn="l">
              <a:spcBef>
                <a:spcPts val="0"/>
              </a:spcBef>
              <a:spcAft>
                <a:spcPts val="0"/>
              </a:spcAft>
              <a:buClr>
                <a:schemeClr val="dk1"/>
              </a:buClr>
              <a:buSzPts val="1800"/>
              <a:buChar char="●"/>
            </a:pPr>
            <a:r>
              <a:rPr lang="en" sz="1800"/>
              <a:t>Rearranging the implementation code to be compatible with BT’s data structure</a:t>
            </a:r>
            <a:endParaRPr sz="1800"/>
          </a:p>
          <a:p>
            <a:pPr indent="-342900" lvl="0" marL="457200" rtl="0" algn="l">
              <a:spcBef>
                <a:spcPts val="0"/>
              </a:spcBef>
              <a:spcAft>
                <a:spcPts val="0"/>
              </a:spcAft>
              <a:buClr>
                <a:schemeClr val="dk1"/>
              </a:buClr>
              <a:buSzPts val="1800"/>
              <a:buChar char="●"/>
            </a:pPr>
            <a:r>
              <a:rPr lang="en" sz="1800"/>
              <a:t>Evaluating the accuracy of the model on BT’s dataset</a:t>
            </a:r>
            <a:endParaRPr sz="1800"/>
          </a:p>
          <a:p>
            <a:pPr indent="-342900" lvl="0" marL="457200" rtl="0" algn="l">
              <a:spcBef>
                <a:spcPts val="0"/>
              </a:spcBef>
              <a:spcAft>
                <a:spcPts val="0"/>
              </a:spcAft>
              <a:buClr>
                <a:schemeClr val="dk1"/>
              </a:buClr>
              <a:buSzPts val="1800"/>
              <a:buChar char="●"/>
            </a:pPr>
            <a:r>
              <a:rPr lang="en" sz="1800"/>
              <a:t>Running the model on BT’s server and integrating with existing processes to improve entity procedures</a:t>
            </a:r>
            <a:endParaRPr sz="1800"/>
          </a:p>
          <a:p>
            <a:pPr indent="0" lvl="0" marL="12700" rtl="0" algn="l">
              <a:spcBef>
                <a:spcPts val="0"/>
              </a:spcBef>
              <a:spcAft>
                <a:spcPts val="0"/>
              </a:spcAft>
              <a:buClr>
                <a:schemeClr val="dk1"/>
              </a:buClr>
              <a:buFont typeface="Arial"/>
              <a:buNone/>
            </a:pPr>
            <a:r>
              <a:t/>
            </a:r>
            <a:endParaRPr b="1" sz="2400">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394" name="Google Shape;394;p43"/>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395" name="Google Shape;395;p43"/>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Project Conclusion</a:t>
            </a:r>
            <a:endParaRPr sz="2400"/>
          </a:p>
        </p:txBody>
      </p:sp>
      <p:sp>
        <p:nvSpPr>
          <p:cNvPr id="396" name="Google Shape;396;p43"/>
          <p:cNvSpPr txBox="1"/>
          <p:nvPr/>
        </p:nvSpPr>
        <p:spPr>
          <a:xfrm>
            <a:off x="503875" y="1077575"/>
            <a:ext cx="7511700" cy="361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End2End: if only the word disambiguation process, the result cannot take much of an advantage of this model. </a:t>
            </a:r>
            <a:endParaRPr sz="1800"/>
          </a:p>
          <a:p>
            <a:pPr indent="-342900" lvl="0" marL="457200" rtl="0" algn="l">
              <a:spcBef>
                <a:spcPts val="0"/>
              </a:spcBef>
              <a:spcAft>
                <a:spcPts val="0"/>
              </a:spcAft>
              <a:buClr>
                <a:schemeClr val="dk1"/>
              </a:buClr>
              <a:buSzPts val="1800"/>
              <a:buChar char="●"/>
            </a:pPr>
            <a:r>
              <a:rPr lang="en" sz="1800"/>
              <a:t>End2End gave reasonable accuracy on the AIDA testing set because the number of mentions is so big. Since BT’s data is lower we expect this number to be lower as well</a:t>
            </a:r>
            <a:endParaRPr sz="1800"/>
          </a:p>
          <a:p>
            <a:pPr indent="-342900" lvl="0" marL="457200" rtl="0" algn="l">
              <a:spcBef>
                <a:spcPts val="0"/>
              </a:spcBef>
              <a:spcAft>
                <a:spcPts val="0"/>
              </a:spcAft>
              <a:buClr>
                <a:schemeClr val="dk1"/>
              </a:buClr>
              <a:buSzPts val="1800"/>
              <a:buChar char="●"/>
            </a:pPr>
            <a:r>
              <a:rPr lang="en" sz="1800"/>
              <a:t>We learned:</a:t>
            </a:r>
            <a:endParaRPr sz="1800"/>
          </a:p>
          <a:p>
            <a:pPr indent="-342900" lvl="1" marL="914400" marR="0" rtl="0" algn="l">
              <a:lnSpc>
                <a:spcPct val="100000"/>
              </a:lnSpc>
              <a:spcBef>
                <a:spcPts val="0"/>
              </a:spcBef>
              <a:spcAft>
                <a:spcPts val="0"/>
              </a:spcAft>
              <a:buSzPts val="1800"/>
              <a:buChar char="○"/>
            </a:pPr>
            <a:r>
              <a:rPr lang="en" sz="1800"/>
              <a:t>Entity linking and entity disambiguation processes</a:t>
            </a:r>
            <a:endParaRPr sz="1800"/>
          </a:p>
          <a:p>
            <a:pPr indent="-342900" lvl="1" marL="914400" marR="0" rtl="0" algn="l">
              <a:lnSpc>
                <a:spcPct val="100000"/>
              </a:lnSpc>
              <a:spcBef>
                <a:spcPts val="0"/>
              </a:spcBef>
              <a:spcAft>
                <a:spcPts val="0"/>
              </a:spcAft>
              <a:buSzPts val="1800"/>
              <a:buChar char="○"/>
            </a:pPr>
            <a:r>
              <a:rPr lang="en" sz="1800"/>
              <a:t>Researching and understanding how the End2End model works</a:t>
            </a:r>
            <a:endParaRPr sz="1800"/>
          </a:p>
          <a:p>
            <a:pPr indent="-342900" lvl="1" marL="914400" marR="0" rtl="0" algn="l">
              <a:lnSpc>
                <a:spcPct val="100000"/>
              </a:lnSpc>
              <a:spcBef>
                <a:spcPts val="0"/>
              </a:spcBef>
              <a:spcAft>
                <a:spcPts val="0"/>
              </a:spcAft>
              <a:buSzPts val="1800"/>
              <a:buChar char="○"/>
            </a:pPr>
            <a:r>
              <a:rPr lang="en" sz="1800"/>
              <a:t>Preprocessing various datasets and transforming BT’s data to be compatible with the model</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02" name="Google Shape;402;p44"/>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03" name="Google Shape;403;p44"/>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Project References </a:t>
            </a:r>
            <a:endParaRPr sz="2400"/>
          </a:p>
        </p:txBody>
      </p:sp>
      <p:sp>
        <p:nvSpPr>
          <p:cNvPr id="404" name="Google Shape;404;p44"/>
          <p:cNvSpPr txBox="1"/>
          <p:nvPr/>
        </p:nvSpPr>
        <p:spPr>
          <a:xfrm>
            <a:off x="540400" y="1350600"/>
            <a:ext cx="7689900" cy="293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Research Paper:</a:t>
            </a:r>
            <a:r>
              <a:rPr lang="en" sz="1800"/>
              <a:t> </a:t>
            </a:r>
            <a:r>
              <a:rPr lang="en" sz="1800" u="sng">
                <a:solidFill>
                  <a:schemeClr val="hlink"/>
                </a:solidFill>
                <a:hlinkClick r:id="rId3"/>
              </a:rPr>
              <a:t>https://arxiv.org/pdf/1808.07699.pdf</a:t>
            </a:r>
            <a:r>
              <a:rPr lang="en" sz="1800"/>
              <a:t> </a:t>
            </a:r>
            <a:endParaRPr sz="1800"/>
          </a:p>
          <a:p>
            <a:pPr indent="-342900" lvl="0" marL="457200" rtl="0" algn="l">
              <a:spcBef>
                <a:spcPts val="0"/>
              </a:spcBef>
              <a:spcAft>
                <a:spcPts val="0"/>
              </a:spcAft>
              <a:buClr>
                <a:schemeClr val="dk1"/>
              </a:buClr>
              <a:buSzPts val="1800"/>
              <a:buChar char="●"/>
            </a:pPr>
            <a:r>
              <a:rPr b="1" lang="en" sz="1800">
                <a:solidFill>
                  <a:schemeClr val="dk1"/>
                </a:solidFill>
              </a:rPr>
              <a:t>End2End Github</a:t>
            </a:r>
            <a:r>
              <a:rPr lang="en" sz="1800">
                <a:solidFill>
                  <a:schemeClr val="dk1"/>
                </a:solidFill>
              </a:rPr>
              <a:t>: </a:t>
            </a:r>
            <a:r>
              <a:rPr lang="en" sz="1800" u="sng">
                <a:solidFill>
                  <a:schemeClr val="hlink"/>
                </a:solidFill>
                <a:hlinkClick r:id="rId4"/>
              </a:rPr>
              <a:t>https://github.com/dalab/end2end_neural_el</a:t>
            </a:r>
            <a:endParaRPr sz="1800"/>
          </a:p>
          <a:p>
            <a:pPr indent="-342900" lvl="0" marL="457200" rtl="0" algn="l">
              <a:spcBef>
                <a:spcPts val="0"/>
              </a:spcBef>
              <a:spcAft>
                <a:spcPts val="0"/>
              </a:spcAft>
              <a:buClr>
                <a:schemeClr val="dk1"/>
              </a:buClr>
              <a:buSzPts val="1800"/>
              <a:buChar char="●"/>
            </a:pPr>
            <a:r>
              <a:rPr lang="en" sz="1800" u="sng">
                <a:solidFill>
                  <a:schemeClr val="hlink"/>
                </a:solidFill>
                <a:hlinkClick r:id="rId5"/>
              </a:rPr>
              <a:t>https://github.com/lephong/mulrel-nel</a:t>
            </a:r>
            <a:r>
              <a:rPr lang="en" sz="1800"/>
              <a:t> (Entity Linking)</a:t>
            </a:r>
            <a:endParaRPr sz="1800"/>
          </a:p>
          <a:p>
            <a:pPr indent="-342900" lvl="0" marL="457200" rtl="0" algn="l">
              <a:spcBef>
                <a:spcPts val="0"/>
              </a:spcBef>
              <a:spcAft>
                <a:spcPts val="0"/>
              </a:spcAft>
              <a:buClr>
                <a:schemeClr val="dk1"/>
              </a:buClr>
              <a:buSzPts val="1800"/>
              <a:buChar char="●"/>
            </a:pPr>
            <a:r>
              <a:rPr lang="en" sz="1800" u="sng">
                <a:solidFill>
                  <a:schemeClr val="hlink"/>
                </a:solidFill>
                <a:hlinkClick r:id="rId6"/>
              </a:rPr>
              <a:t>https://github.com/basis-technology-corp/annotated-data-model</a:t>
            </a:r>
            <a:endParaRPr sz="1800"/>
          </a:p>
          <a:p>
            <a:pPr indent="-342900" lvl="0" marL="457200" rtl="0" algn="l">
              <a:spcBef>
                <a:spcPts val="0"/>
              </a:spcBef>
              <a:spcAft>
                <a:spcPts val="0"/>
              </a:spcAft>
              <a:buClr>
                <a:schemeClr val="dk1"/>
              </a:buClr>
              <a:buSzPts val="1800"/>
              <a:buChar char="●"/>
            </a:pPr>
            <a:r>
              <a:rPr lang="en" sz="1800" u="sng">
                <a:solidFill>
                  <a:schemeClr val="hlink"/>
                </a:solidFill>
                <a:hlinkClick r:id="rId7"/>
              </a:rPr>
              <a:t>https://github.com/basis-technology-corp/wpi-gqp-2020</a:t>
            </a:r>
            <a:r>
              <a:rPr lang="en" sz="1800"/>
              <a:t> (BT data)</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p:nvPr/>
        </p:nvSpPr>
        <p:spPr>
          <a:xfrm>
            <a:off x="3971945" y="1345049"/>
            <a:ext cx="1200000" cy="114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45"/>
          <p:cNvSpPr txBox="1"/>
          <p:nvPr>
            <p:ph type="title"/>
          </p:nvPr>
        </p:nvSpPr>
        <p:spPr>
          <a:xfrm>
            <a:off x="1466700" y="2734325"/>
            <a:ext cx="6067800" cy="1404600"/>
          </a:xfrm>
          <a:prstGeom prst="rect">
            <a:avLst/>
          </a:prstGeom>
          <a:noFill/>
          <a:ln>
            <a:noFill/>
          </a:ln>
        </p:spPr>
        <p:txBody>
          <a:bodyPr anchorCtr="0" anchor="t" bIns="0" lIns="0" spcFirstLastPara="1" rIns="0" wrap="square" tIns="12700">
            <a:normAutofit fontScale="90000"/>
          </a:bodyPr>
          <a:lstStyle/>
          <a:p>
            <a:pPr indent="0" lvl="0" marL="12700" rtl="0" algn="ctr">
              <a:lnSpc>
                <a:spcPct val="100000"/>
              </a:lnSpc>
              <a:spcBef>
                <a:spcPts val="0"/>
              </a:spcBef>
              <a:spcAft>
                <a:spcPts val="0"/>
              </a:spcAft>
              <a:buNone/>
            </a:pPr>
            <a:r>
              <a:rPr lang="en"/>
              <a:t>DeepType Model:</a:t>
            </a:r>
            <a:br>
              <a:rPr lang="en"/>
            </a:br>
            <a:r>
              <a:rPr lang="en" sz="2600"/>
              <a:t>Multilingual Entity Linking by Neural Type System Evolution</a:t>
            </a:r>
            <a:endParaRPr sz="2600"/>
          </a:p>
          <a:p>
            <a:pPr indent="0" lvl="0" marL="12700" rtl="0" algn="ctr">
              <a:lnSpc>
                <a:spcPct val="100000"/>
              </a:lnSpc>
              <a:spcBef>
                <a:spcPts val="0"/>
              </a:spcBef>
              <a:spcAft>
                <a:spcPts val="0"/>
              </a:spcAft>
              <a:buNone/>
            </a:pPr>
            <a:r>
              <a:t/>
            </a:r>
            <a:endParaRPr/>
          </a:p>
        </p:txBody>
      </p:sp>
      <p:sp>
        <p:nvSpPr>
          <p:cNvPr id="411" name="Google Shape;411;p45"/>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6"/>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17" name="Google Shape;417;p46"/>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18" name="Google Shape;418;p46"/>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Deep Type: Implementation</a:t>
            </a:r>
            <a:endParaRPr sz="2400"/>
          </a:p>
        </p:txBody>
      </p:sp>
      <p:sp>
        <p:nvSpPr>
          <p:cNvPr id="419" name="Google Shape;419;p46"/>
          <p:cNvSpPr txBox="1"/>
          <p:nvPr/>
        </p:nvSpPr>
        <p:spPr>
          <a:xfrm>
            <a:off x="455738" y="751500"/>
            <a:ext cx="8089500" cy="3488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b="1" lang="en" sz="1500">
                <a:solidFill>
                  <a:schemeClr val="dk1"/>
                </a:solidFill>
              </a:rPr>
              <a:t>Progress:</a:t>
            </a:r>
            <a:endParaRPr b="1" sz="1500">
              <a:solidFill>
                <a:schemeClr val="dk1"/>
              </a:solidFill>
            </a:endParaRPr>
          </a:p>
          <a:p>
            <a:pPr indent="-323850" lvl="1" marL="914400" rtl="0" algn="l">
              <a:lnSpc>
                <a:spcPct val="115000"/>
              </a:lnSpc>
              <a:spcBef>
                <a:spcPts val="0"/>
              </a:spcBef>
              <a:spcAft>
                <a:spcPts val="0"/>
              </a:spcAft>
              <a:buSzPts val="1500"/>
              <a:buChar char="○"/>
            </a:pPr>
            <a:r>
              <a:rPr lang="en" sz="1500"/>
              <a:t>Downloaded Wikidata &amp; Wikipedia latest dumps</a:t>
            </a:r>
            <a:endParaRPr sz="1500"/>
          </a:p>
          <a:p>
            <a:pPr indent="-323850" lvl="1" marL="914400" rtl="0" algn="l">
              <a:lnSpc>
                <a:spcPct val="115000"/>
              </a:lnSpc>
              <a:spcBef>
                <a:spcPts val="0"/>
              </a:spcBef>
              <a:spcAft>
                <a:spcPts val="0"/>
              </a:spcAft>
              <a:buSzPts val="1500"/>
              <a:buChar char="○"/>
            </a:pPr>
            <a:r>
              <a:rPr lang="en" sz="1500"/>
              <a:t>Building Type System</a:t>
            </a:r>
            <a:endParaRPr sz="1500"/>
          </a:p>
          <a:p>
            <a:pPr indent="-323850" lvl="1" marL="914400" rtl="0" algn="l">
              <a:lnSpc>
                <a:spcPct val="115000"/>
              </a:lnSpc>
              <a:spcBef>
                <a:spcPts val="0"/>
              </a:spcBef>
              <a:spcAft>
                <a:spcPts val="0"/>
              </a:spcAft>
              <a:buSzPts val="1500"/>
              <a:buChar char="○"/>
            </a:pPr>
            <a:r>
              <a:rPr lang="en" sz="1500"/>
              <a:t>Followed varied approaches in building type system</a:t>
            </a:r>
            <a:br>
              <a:rPr lang="en" sz="1500"/>
            </a:br>
            <a:endParaRPr sz="1500"/>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Limitations:</a:t>
            </a:r>
            <a:endParaRPr b="1" sz="1500">
              <a:solidFill>
                <a:schemeClr val="dk1"/>
              </a:solidFill>
            </a:endParaRPr>
          </a:p>
          <a:p>
            <a:pPr indent="-323850" lvl="1" marL="914400" rtl="0" algn="l">
              <a:lnSpc>
                <a:spcPct val="115000"/>
              </a:lnSpc>
              <a:spcBef>
                <a:spcPts val="0"/>
              </a:spcBef>
              <a:spcAft>
                <a:spcPts val="0"/>
              </a:spcAft>
              <a:buSzPts val="1500"/>
              <a:buChar char="○"/>
            </a:pPr>
            <a:r>
              <a:rPr lang="en" sz="1500"/>
              <a:t>Large files, need even larger space to run the whole process</a:t>
            </a:r>
            <a:endParaRPr sz="1500"/>
          </a:p>
          <a:p>
            <a:pPr indent="-323850" lvl="1" marL="914400" rtl="0" algn="l">
              <a:lnSpc>
                <a:spcPct val="115000"/>
              </a:lnSpc>
              <a:spcBef>
                <a:spcPts val="0"/>
              </a:spcBef>
              <a:spcAft>
                <a:spcPts val="0"/>
              </a:spcAft>
              <a:buSzPts val="1500"/>
              <a:buChar char="○"/>
            </a:pPr>
            <a:r>
              <a:rPr lang="en" sz="1500"/>
              <a:t>Incompatible packages and data dump</a:t>
            </a:r>
            <a:endParaRPr sz="1500"/>
          </a:p>
          <a:p>
            <a:pPr indent="-323850" lvl="1" marL="914400" rtl="0" algn="l">
              <a:lnSpc>
                <a:spcPct val="115000"/>
              </a:lnSpc>
              <a:spcBef>
                <a:spcPts val="0"/>
              </a:spcBef>
              <a:spcAft>
                <a:spcPts val="0"/>
              </a:spcAft>
              <a:buSzPts val="1500"/>
              <a:buChar char="○"/>
            </a:pPr>
            <a:r>
              <a:rPr lang="en" sz="1500"/>
              <a:t>Needed more time for building Type System through WikiAPI</a:t>
            </a:r>
            <a:br>
              <a:rPr lang="en" sz="1500"/>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Lesson Learnt:</a:t>
            </a:r>
            <a:endParaRPr b="1" sz="1500">
              <a:solidFill>
                <a:schemeClr val="dk1"/>
              </a:solidFill>
            </a:endParaRPr>
          </a:p>
          <a:p>
            <a:pPr indent="-323850" lvl="1" marL="914400" rtl="0" algn="l">
              <a:lnSpc>
                <a:spcPct val="115000"/>
              </a:lnSpc>
              <a:spcBef>
                <a:spcPts val="0"/>
              </a:spcBef>
              <a:spcAft>
                <a:spcPts val="0"/>
              </a:spcAft>
              <a:buSzPts val="1500"/>
              <a:buChar char="○"/>
            </a:pPr>
            <a:r>
              <a:rPr lang="en" sz="1500"/>
              <a:t>Assumes strong coherence among entities</a:t>
            </a:r>
            <a:endParaRPr sz="1500"/>
          </a:p>
          <a:p>
            <a:pPr indent="-323850" lvl="1" marL="914400" rtl="0" algn="l">
              <a:lnSpc>
                <a:spcPct val="115000"/>
              </a:lnSpc>
              <a:spcBef>
                <a:spcPts val="0"/>
              </a:spcBef>
              <a:spcAft>
                <a:spcPts val="0"/>
              </a:spcAft>
              <a:buSzPts val="1500"/>
              <a:buChar char="○"/>
            </a:pPr>
            <a:r>
              <a:rPr lang="en" sz="1500"/>
              <a:t>Entities can be easily disambiguated using Type System graph</a:t>
            </a:r>
            <a:endParaRPr sz="1500"/>
          </a:p>
          <a:p>
            <a:pPr indent="-323850" lvl="1" marL="914400" rtl="0" algn="l">
              <a:lnSpc>
                <a:spcPct val="115000"/>
              </a:lnSpc>
              <a:spcBef>
                <a:spcPts val="0"/>
              </a:spcBef>
              <a:spcAft>
                <a:spcPts val="0"/>
              </a:spcAft>
              <a:buSzPts val="1500"/>
              <a:buChar char="○"/>
            </a:pPr>
            <a:r>
              <a:rPr lang="en" sz="1500"/>
              <a:t>More accuracy if learnability is more for Type System knowledge base</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10000"/>
            <a:ext cx="8520600" cy="607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Vandana Anand</a:t>
            </a:r>
            <a:endParaRPr/>
          </a:p>
        </p:txBody>
      </p:sp>
      <p:sp>
        <p:nvSpPr>
          <p:cNvPr id="132" name="Google Shape;132;p20"/>
          <p:cNvSpPr txBox="1"/>
          <p:nvPr>
            <p:ph idx="4294967295" type="body"/>
          </p:nvPr>
        </p:nvSpPr>
        <p:spPr>
          <a:xfrm>
            <a:off x="311700" y="3372300"/>
            <a:ext cx="2049300" cy="146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SzPts val="1800"/>
              <a:buNone/>
            </a:pPr>
            <a:r>
              <a:rPr lang="en" sz="1600">
                <a:solidFill>
                  <a:schemeClr val="lt1"/>
                </a:solidFill>
              </a:rPr>
              <a:t>Bachelor’s in Computer Science ‘19</a:t>
            </a:r>
            <a:endParaRPr sz="1600">
              <a:solidFill>
                <a:schemeClr val="lt1"/>
              </a:solidFill>
            </a:endParaRPr>
          </a:p>
          <a:p>
            <a:pPr indent="0" lvl="0" marL="0" marR="0" rtl="0" algn="ctr">
              <a:lnSpc>
                <a:spcPct val="100000"/>
              </a:lnSpc>
              <a:spcBef>
                <a:spcPts val="600"/>
              </a:spcBef>
              <a:spcAft>
                <a:spcPts val="0"/>
              </a:spcAft>
              <a:buSzPts val="1800"/>
              <a:buNone/>
            </a:pPr>
            <a:r>
              <a:rPr lang="en" sz="1600">
                <a:solidFill>
                  <a:schemeClr val="lt1"/>
                </a:solidFill>
              </a:rPr>
              <a:t>------------------------------</a:t>
            </a:r>
            <a:endParaRPr sz="1600">
              <a:solidFill>
                <a:schemeClr val="lt1"/>
              </a:solidFill>
            </a:endParaRPr>
          </a:p>
          <a:p>
            <a:pPr indent="0" lvl="0" marL="0" marR="0" rtl="0" algn="ctr">
              <a:lnSpc>
                <a:spcPct val="100000"/>
              </a:lnSpc>
              <a:spcBef>
                <a:spcPts val="600"/>
              </a:spcBef>
              <a:spcAft>
                <a:spcPts val="0"/>
              </a:spcAft>
              <a:buSzPts val="1800"/>
              <a:buNone/>
            </a:pPr>
            <a:r>
              <a:rPr b="0" lang="en" sz="1600">
                <a:solidFill>
                  <a:schemeClr val="lt1"/>
                </a:solidFill>
              </a:rPr>
              <a:t>Master</a:t>
            </a:r>
            <a:r>
              <a:rPr lang="en" sz="1600">
                <a:solidFill>
                  <a:schemeClr val="lt1"/>
                </a:solidFill>
              </a:rPr>
              <a:t>’</a:t>
            </a:r>
            <a:r>
              <a:rPr b="0" lang="en" sz="1600">
                <a:solidFill>
                  <a:schemeClr val="lt1"/>
                </a:solidFill>
              </a:rPr>
              <a:t>s in Data Science </a:t>
            </a:r>
            <a:r>
              <a:rPr lang="en" sz="1600">
                <a:solidFill>
                  <a:schemeClr val="lt1"/>
                </a:solidFill>
              </a:rPr>
              <a:t>‘20</a:t>
            </a:r>
            <a:endParaRPr b="0" sz="1600">
              <a:solidFill>
                <a:schemeClr val="lt1"/>
              </a:solidFill>
            </a:endParaRPr>
          </a:p>
          <a:p>
            <a:pPr indent="-149225" lvl="3" marL="455612"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2" marL="0"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33" name="Google Shape;133;p20"/>
          <p:cNvPicPr preferRelativeResize="0"/>
          <p:nvPr/>
        </p:nvPicPr>
        <p:blipFill rotWithShape="1">
          <a:blip r:embed="rId3">
            <a:alphaModFix/>
          </a:blip>
          <a:srcRect b="0" l="0" r="0" t="0"/>
          <a:stretch/>
        </p:blipFill>
        <p:spPr>
          <a:xfrm>
            <a:off x="4724375" y="1404500"/>
            <a:ext cx="4107925" cy="3292600"/>
          </a:xfrm>
          <a:prstGeom prst="rect">
            <a:avLst/>
          </a:prstGeom>
          <a:noFill/>
          <a:ln>
            <a:noFill/>
          </a:ln>
        </p:spPr>
      </p:pic>
      <p:pic>
        <p:nvPicPr>
          <p:cNvPr id="134" name="Google Shape;134;p20"/>
          <p:cNvPicPr preferRelativeResize="0"/>
          <p:nvPr/>
        </p:nvPicPr>
        <p:blipFill rotWithShape="1">
          <a:blip r:embed="rId4">
            <a:alphaModFix/>
          </a:blip>
          <a:srcRect b="0" l="0" r="0" t="0"/>
          <a:stretch/>
        </p:blipFill>
        <p:spPr>
          <a:xfrm>
            <a:off x="436975" y="1404500"/>
            <a:ext cx="1866300" cy="1866325"/>
          </a:xfrm>
          <a:prstGeom prst="rect">
            <a:avLst/>
          </a:prstGeom>
          <a:noFill/>
          <a:ln>
            <a:noFill/>
          </a:ln>
        </p:spPr>
      </p:pic>
      <p:pic>
        <p:nvPicPr>
          <p:cNvPr id="135" name="Google Shape;135;p20"/>
          <p:cNvPicPr preferRelativeResize="0"/>
          <p:nvPr/>
        </p:nvPicPr>
        <p:blipFill>
          <a:blip r:embed="rId5">
            <a:alphaModFix/>
          </a:blip>
          <a:stretch>
            <a:fillRect/>
          </a:stretch>
        </p:blipFill>
        <p:spPr>
          <a:xfrm>
            <a:off x="2580675" y="1404500"/>
            <a:ext cx="1866300" cy="1866325"/>
          </a:xfrm>
          <a:prstGeom prst="rect">
            <a:avLst/>
          </a:prstGeom>
          <a:noFill/>
          <a:ln>
            <a:noFill/>
          </a:ln>
        </p:spPr>
      </p:pic>
      <p:sp>
        <p:nvSpPr>
          <p:cNvPr id="136" name="Google Shape;136;p20"/>
          <p:cNvSpPr txBox="1"/>
          <p:nvPr>
            <p:ph idx="4294967295" type="body"/>
          </p:nvPr>
        </p:nvSpPr>
        <p:spPr>
          <a:xfrm>
            <a:off x="2580675" y="3372300"/>
            <a:ext cx="1866300" cy="146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SzPts val="1800"/>
              <a:buNone/>
            </a:pPr>
            <a:r>
              <a:rPr lang="en" sz="1600">
                <a:solidFill>
                  <a:schemeClr val="lt1"/>
                </a:solidFill>
              </a:rPr>
              <a:t>Digital Marketing Catalyst VLDP (Data Science Analyst) on Business Enablement team</a:t>
            </a:r>
            <a:endParaRPr sz="1600">
              <a:solidFill>
                <a:schemeClr val="lt1"/>
              </a:solidFill>
            </a:endParaRPr>
          </a:p>
          <a:p>
            <a:pPr indent="-149225" lvl="3" marL="455612"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2" marL="0"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25" name="Google Shape;425;p47"/>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26" name="Google Shape;426;p47"/>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Deep Type: Reported Results in the paper</a:t>
            </a:r>
            <a:endParaRPr sz="2400"/>
          </a:p>
        </p:txBody>
      </p:sp>
      <p:pic>
        <p:nvPicPr>
          <p:cNvPr id="427" name="Google Shape;427;p47"/>
          <p:cNvPicPr preferRelativeResize="0"/>
          <p:nvPr/>
        </p:nvPicPr>
        <p:blipFill>
          <a:blip r:embed="rId3">
            <a:alphaModFix/>
          </a:blip>
          <a:stretch>
            <a:fillRect/>
          </a:stretch>
        </p:blipFill>
        <p:spPr>
          <a:xfrm>
            <a:off x="419100" y="882058"/>
            <a:ext cx="8153400" cy="3228975"/>
          </a:xfrm>
          <a:prstGeom prst="rect">
            <a:avLst/>
          </a:prstGeom>
          <a:noFill/>
          <a:ln>
            <a:noFill/>
          </a:ln>
        </p:spPr>
      </p:pic>
      <p:sp>
        <p:nvSpPr>
          <p:cNvPr id="428" name="Google Shape;428;p47"/>
          <p:cNvSpPr txBox="1"/>
          <p:nvPr/>
        </p:nvSpPr>
        <p:spPr>
          <a:xfrm>
            <a:off x="419100" y="3984900"/>
            <a:ext cx="5960400" cy="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900">
                <a:solidFill>
                  <a:schemeClr val="dk1"/>
                </a:solidFill>
              </a:rPr>
              <a:t>Significant improvements over prior work denoted by ∗ for p &lt; 0.05, and ∗∗ for p &lt; 0.01.</a:t>
            </a:r>
            <a:endParaRPr sz="9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34" name="Google Shape;434;p48"/>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35" name="Google Shape;435;p48"/>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Project References </a:t>
            </a:r>
            <a:endParaRPr sz="2400"/>
          </a:p>
        </p:txBody>
      </p:sp>
      <p:sp>
        <p:nvSpPr>
          <p:cNvPr id="436" name="Google Shape;436;p48"/>
          <p:cNvSpPr txBox="1"/>
          <p:nvPr/>
        </p:nvSpPr>
        <p:spPr>
          <a:xfrm>
            <a:off x="425575" y="1335275"/>
            <a:ext cx="8416800" cy="2618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700"/>
              </a:spcBef>
              <a:spcAft>
                <a:spcPts val="0"/>
              </a:spcAft>
              <a:buClr>
                <a:schemeClr val="dk1"/>
              </a:buClr>
              <a:buSzPts val="1700"/>
              <a:buFont typeface="Calibri"/>
              <a:buChar char="●"/>
            </a:pPr>
            <a:r>
              <a:rPr b="1" lang="en" sz="1700">
                <a:solidFill>
                  <a:schemeClr val="dk1"/>
                </a:solidFill>
              </a:rPr>
              <a:t>DeepType Multilingual Entity Linking by Neural Type System Evolution: </a:t>
            </a:r>
            <a:r>
              <a:rPr lang="en" sz="1700" u="sng">
                <a:solidFill>
                  <a:schemeClr val="hlink"/>
                </a:solidFill>
                <a:hlinkClick r:id="rId3"/>
              </a:rPr>
              <a:t>https://arxiv.org/pdf/1802.01021.pdf</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DeepType Source Code</a:t>
            </a:r>
            <a:r>
              <a:rPr lang="en" sz="1700">
                <a:solidFill>
                  <a:schemeClr val="dk1"/>
                </a:solidFill>
              </a:rPr>
              <a:t>: </a:t>
            </a:r>
            <a:r>
              <a:rPr lang="en" sz="1700" u="sng">
                <a:solidFill>
                  <a:schemeClr val="hlink"/>
                </a:solidFill>
                <a:hlinkClick r:id="rId4"/>
              </a:rPr>
              <a:t>https://github.com/openai/deeptype</a:t>
            </a:r>
            <a:endParaRPr sz="1700">
              <a:solidFill>
                <a:schemeClr val="dk1"/>
              </a:solidFill>
            </a:endParaRPr>
          </a:p>
          <a:p>
            <a:pPr indent="0" lvl="0" marL="457200" rtl="0" algn="l">
              <a:spcBef>
                <a:spcPts val="900"/>
              </a:spcBef>
              <a:spcAft>
                <a:spcPts val="0"/>
              </a:spcAft>
              <a:buNone/>
            </a:pPr>
            <a:r>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p:nvPr/>
        </p:nvSpPr>
        <p:spPr>
          <a:xfrm>
            <a:off x="3971945" y="1345049"/>
            <a:ext cx="1200000" cy="114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49"/>
          <p:cNvSpPr txBox="1"/>
          <p:nvPr/>
        </p:nvSpPr>
        <p:spPr>
          <a:xfrm>
            <a:off x="93300" y="4923975"/>
            <a:ext cx="3716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p:txBody>
      </p:sp>
      <p:sp>
        <p:nvSpPr>
          <p:cNvPr id="443" name="Google Shape;443;p49"/>
          <p:cNvSpPr txBox="1"/>
          <p:nvPr>
            <p:ph type="title"/>
          </p:nvPr>
        </p:nvSpPr>
        <p:spPr>
          <a:xfrm>
            <a:off x="1466700" y="2734325"/>
            <a:ext cx="6067800" cy="1902600"/>
          </a:xfrm>
          <a:prstGeom prst="rect">
            <a:avLst/>
          </a:prstGeom>
          <a:noFill/>
          <a:ln>
            <a:noFill/>
          </a:ln>
        </p:spPr>
        <p:txBody>
          <a:bodyPr anchorCtr="0" anchor="t" bIns="0" lIns="0" spcFirstLastPara="1" rIns="0" wrap="square" tIns="12700">
            <a:normAutofit fontScale="90000"/>
          </a:bodyPr>
          <a:lstStyle/>
          <a:p>
            <a:pPr indent="0" lvl="0" marL="12700" rtl="0" algn="ctr">
              <a:lnSpc>
                <a:spcPct val="100000"/>
              </a:lnSpc>
              <a:spcBef>
                <a:spcPts val="0"/>
              </a:spcBef>
              <a:spcAft>
                <a:spcPts val="0"/>
              </a:spcAft>
              <a:buNone/>
            </a:pPr>
            <a:r>
              <a:rPr lang="en"/>
              <a:t>Novel Approach</a:t>
            </a:r>
            <a:endParaRPr/>
          </a:p>
          <a:p>
            <a:pPr indent="0" lvl="0" marL="12700" rtl="0" algn="ctr">
              <a:lnSpc>
                <a:spcPct val="100000"/>
              </a:lnSpc>
              <a:spcBef>
                <a:spcPts val="0"/>
              </a:spcBef>
              <a:spcAft>
                <a:spcPts val="0"/>
              </a:spcAft>
              <a:buNone/>
            </a:pPr>
            <a:r>
              <a:rPr lang="en"/>
              <a:t>with</a:t>
            </a:r>
            <a:endParaRPr/>
          </a:p>
          <a:p>
            <a:pPr indent="0" lvl="0" marL="12700" rtl="0" algn="ctr">
              <a:lnSpc>
                <a:spcPct val="100000"/>
              </a:lnSpc>
              <a:spcBef>
                <a:spcPts val="0"/>
              </a:spcBef>
              <a:spcAft>
                <a:spcPts val="0"/>
              </a:spcAft>
              <a:buNone/>
            </a:pPr>
            <a:r>
              <a:rPr lang="en"/>
              <a:t>Robust Disambiguation</a:t>
            </a:r>
            <a:endParaRPr/>
          </a:p>
          <a:p>
            <a:pPr indent="0" lvl="0" marL="12700" rtl="0" algn="ctr">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49" name="Google Shape;449;p50"/>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50" name="Google Shape;450;p50"/>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Robust Disambiguation Approach</a:t>
            </a:r>
            <a:endParaRPr sz="2400"/>
          </a:p>
        </p:txBody>
      </p:sp>
      <p:sp>
        <p:nvSpPr>
          <p:cNvPr id="451" name="Google Shape;451;p50"/>
          <p:cNvSpPr/>
          <p:nvPr/>
        </p:nvSpPr>
        <p:spPr>
          <a:xfrm>
            <a:off x="542875" y="2264400"/>
            <a:ext cx="16164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Robust Disambiguation</a:t>
            </a:r>
            <a:endParaRPr b="1"/>
          </a:p>
        </p:txBody>
      </p:sp>
      <p:sp>
        <p:nvSpPr>
          <p:cNvPr id="452" name="Google Shape;452;p50"/>
          <p:cNvSpPr/>
          <p:nvPr/>
        </p:nvSpPr>
        <p:spPr>
          <a:xfrm>
            <a:off x="3828021" y="943375"/>
            <a:ext cx="15558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Prior Probability Score</a:t>
            </a:r>
            <a:endParaRPr b="1"/>
          </a:p>
        </p:txBody>
      </p:sp>
      <p:sp>
        <p:nvSpPr>
          <p:cNvPr id="453" name="Google Shape;453;p50"/>
          <p:cNvSpPr/>
          <p:nvPr/>
        </p:nvSpPr>
        <p:spPr>
          <a:xfrm>
            <a:off x="3807920" y="3643175"/>
            <a:ext cx="16164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Coherence Among Entities</a:t>
            </a:r>
            <a:endParaRPr b="1"/>
          </a:p>
        </p:txBody>
      </p:sp>
      <p:sp>
        <p:nvSpPr>
          <p:cNvPr id="454" name="Google Shape;454;p50"/>
          <p:cNvSpPr/>
          <p:nvPr/>
        </p:nvSpPr>
        <p:spPr>
          <a:xfrm>
            <a:off x="3863388" y="2263137"/>
            <a:ext cx="15558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Context-based Similarity Score</a:t>
            </a:r>
            <a:endParaRPr b="1"/>
          </a:p>
        </p:txBody>
      </p:sp>
      <p:cxnSp>
        <p:nvCxnSpPr>
          <p:cNvPr id="455" name="Google Shape;455;p50"/>
          <p:cNvCxnSpPr>
            <a:stCxn id="451" idx="3"/>
            <a:endCxn id="454" idx="1"/>
          </p:cNvCxnSpPr>
          <p:nvPr/>
        </p:nvCxnSpPr>
        <p:spPr>
          <a:xfrm flipH="1" rot="10800000">
            <a:off x="2159275" y="2570550"/>
            <a:ext cx="1704000" cy="1200"/>
          </a:xfrm>
          <a:prstGeom prst="straightConnector1">
            <a:avLst/>
          </a:prstGeom>
          <a:noFill/>
          <a:ln cap="flat" cmpd="sng" w="19050">
            <a:solidFill>
              <a:schemeClr val="dk2"/>
            </a:solidFill>
            <a:prstDash val="solid"/>
            <a:round/>
            <a:headEnd len="med" w="med" type="none"/>
            <a:tailEnd len="med" w="med" type="triangle"/>
          </a:ln>
        </p:spPr>
      </p:cxnSp>
      <p:cxnSp>
        <p:nvCxnSpPr>
          <p:cNvPr id="456" name="Google Shape;456;p50"/>
          <p:cNvCxnSpPr>
            <a:stCxn id="451" idx="3"/>
            <a:endCxn id="452" idx="1"/>
          </p:cNvCxnSpPr>
          <p:nvPr/>
        </p:nvCxnSpPr>
        <p:spPr>
          <a:xfrm flipH="1" rot="10800000">
            <a:off x="2159275" y="1250850"/>
            <a:ext cx="1668600" cy="1320900"/>
          </a:xfrm>
          <a:prstGeom prst="bentConnector3">
            <a:avLst>
              <a:gd fmla="val 50004" name="adj1"/>
            </a:avLst>
          </a:prstGeom>
          <a:noFill/>
          <a:ln cap="flat" cmpd="sng" w="19050">
            <a:solidFill>
              <a:schemeClr val="dk2"/>
            </a:solidFill>
            <a:prstDash val="solid"/>
            <a:round/>
            <a:headEnd len="med" w="med" type="none"/>
            <a:tailEnd len="med" w="med" type="triangle"/>
          </a:ln>
        </p:spPr>
      </p:cxnSp>
      <p:cxnSp>
        <p:nvCxnSpPr>
          <p:cNvPr id="457" name="Google Shape;457;p50"/>
          <p:cNvCxnSpPr>
            <a:stCxn id="451" idx="3"/>
            <a:endCxn id="453" idx="1"/>
          </p:cNvCxnSpPr>
          <p:nvPr/>
        </p:nvCxnSpPr>
        <p:spPr>
          <a:xfrm>
            <a:off x="2159275" y="2571750"/>
            <a:ext cx="1648500" cy="1378800"/>
          </a:xfrm>
          <a:prstGeom prst="bentConnector3">
            <a:avLst>
              <a:gd fmla="val 50004" name="adj1"/>
            </a:avLst>
          </a:prstGeom>
          <a:noFill/>
          <a:ln cap="flat" cmpd="sng" w="19050">
            <a:solidFill>
              <a:schemeClr val="dk2"/>
            </a:solidFill>
            <a:prstDash val="solid"/>
            <a:round/>
            <a:headEnd len="med" w="med" type="none"/>
            <a:tailEnd len="med" w="med" type="triangle"/>
          </a:ln>
        </p:spPr>
      </p:cxnSp>
      <p:sp>
        <p:nvSpPr>
          <p:cNvPr id="458" name="Google Shape;458;p50"/>
          <p:cNvSpPr/>
          <p:nvPr/>
        </p:nvSpPr>
        <p:spPr>
          <a:xfrm>
            <a:off x="6348146" y="2258513"/>
            <a:ext cx="15558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Generate Graph</a:t>
            </a:r>
            <a:endParaRPr b="1"/>
          </a:p>
        </p:txBody>
      </p:sp>
      <p:cxnSp>
        <p:nvCxnSpPr>
          <p:cNvPr id="459" name="Google Shape;459;p50"/>
          <p:cNvCxnSpPr>
            <a:stCxn id="454" idx="3"/>
            <a:endCxn id="458" idx="1"/>
          </p:cNvCxnSpPr>
          <p:nvPr/>
        </p:nvCxnSpPr>
        <p:spPr>
          <a:xfrm flipH="1" rot="10800000">
            <a:off x="5419188" y="2565987"/>
            <a:ext cx="929100" cy="4500"/>
          </a:xfrm>
          <a:prstGeom prst="straightConnector1">
            <a:avLst/>
          </a:prstGeom>
          <a:noFill/>
          <a:ln cap="flat" cmpd="sng" w="19050">
            <a:solidFill>
              <a:schemeClr val="dk2"/>
            </a:solidFill>
            <a:prstDash val="solid"/>
            <a:round/>
            <a:headEnd len="med" w="med" type="none"/>
            <a:tailEnd len="med" w="med" type="triangle"/>
          </a:ln>
        </p:spPr>
      </p:cxnSp>
      <p:cxnSp>
        <p:nvCxnSpPr>
          <p:cNvPr id="460" name="Google Shape;460;p50"/>
          <p:cNvCxnSpPr>
            <a:stCxn id="452" idx="3"/>
            <a:endCxn id="458" idx="1"/>
          </p:cNvCxnSpPr>
          <p:nvPr/>
        </p:nvCxnSpPr>
        <p:spPr>
          <a:xfrm>
            <a:off x="5383821" y="1250725"/>
            <a:ext cx="964200" cy="1315200"/>
          </a:xfrm>
          <a:prstGeom prst="bentConnector3">
            <a:avLst>
              <a:gd fmla="val 50007" name="adj1"/>
            </a:avLst>
          </a:prstGeom>
          <a:noFill/>
          <a:ln cap="flat" cmpd="sng" w="19050">
            <a:solidFill>
              <a:schemeClr val="dk2"/>
            </a:solidFill>
            <a:prstDash val="solid"/>
            <a:round/>
            <a:headEnd len="med" w="med" type="none"/>
            <a:tailEnd len="med" w="med" type="none"/>
          </a:ln>
        </p:spPr>
      </p:cxnSp>
      <p:cxnSp>
        <p:nvCxnSpPr>
          <p:cNvPr id="461" name="Google Shape;461;p50"/>
          <p:cNvCxnSpPr>
            <a:stCxn id="453" idx="3"/>
            <a:endCxn id="458" idx="1"/>
          </p:cNvCxnSpPr>
          <p:nvPr/>
        </p:nvCxnSpPr>
        <p:spPr>
          <a:xfrm flipH="1" rot="10800000">
            <a:off x="5424320" y="2565725"/>
            <a:ext cx="923700" cy="1384800"/>
          </a:xfrm>
          <a:prstGeom prst="bentConnector3">
            <a:avLst>
              <a:gd fmla="val 50007"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67" name="Google Shape;467;p51"/>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68" name="Google Shape;468;p51"/>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Novel Disambiguation Approach</a:t>
            </a:r>
            <a:endParaRPr sz="2400"/>
          </a:p>
        </p:txBody>
      </p:sp>
      <p:sp>
        <p:nvSpPr>
          <p:cNvPr id="469" name="Google Shape;469;p51"/>
          <p:cNvSpPr/>
          <p:nvPr/>
        </p:nvSpPr>
        <p:spPr>
          <a:xfrm>
            <a:off x="5570750" y="2341596"/>
            <a:ext cx="16164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Novel Disambiguation</a:t>
            </a:r>
            <a:endParaRPr b="1"/>
          </a:p>
        </p:txBody>
      </p:sp>
      <p:sp>
        <p:nvSpPr>
          <p:cNvPr id="470" name="Google Shape;470;p51"/>
          <p:cNvSpPr/>
          <p:nvPr/>
        </p:nvSpPr>
        <p:spPr>
          <a:xfrm>
            <a:off x="2074375" y="1023750"/>
            <a:ext cx="16164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Robust Disambiguation</a:t>
            </a:r>
            <a:endParaRPr b="1"/>
          </a:p>
        </p:txBody>
      </p:sp>
      <p:sp>
        <p:nvSpPr>
          <p:cNvPr id="471" name="Google Shape;471;p51"/>
          <p:cNvSpPr/>
          <p:nvPr/>
        </p:nvSpPr>
        <p:spPr>
          <a:xfrm>
            <a:off x="2074366" y="3733575"/>
            <a:ext cx="16164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Convolution Neural Network</a:t>
            </a:r>
            <a:endParaRPr b="1"/>
          </a:p>
        </p:txBody>
      </p:sp>
      <p:sp>
        <p:nvSpPr>
          <p:cNvPr id="472" name="Google Shape;472;p51"/>
          <p:cNvSpPr/>
          <p:nvPr/>
        </p:nvSpPr>
        <p:spPr>
          <a:xfrm>
            <a:off x="2104663" y="2341591"/>
            <a:ext cx="1555800" cy="6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Vectors Embeddings</a:t>
            </a:r>
            <a:endParaRPr b="1"/>
          </a:p>
        </p:txBody>
      </p:sp>
      <p:cxnSp>
        <p:nvCxnSpPr>
          <p:cNvPr id="473" name="Google Shape;473;p51"/>
          <p:cNvCxnSpPr>
            <a:stCxn id="469" idx="1"/>
            <a:endCxn id="472" idx="3"/>
          </p:cNvCxnSpPr>
          <p:nvPr/>
        </p:nvCxnSpPr>
        <p:spPr>
          <a:xfrm rot="10800000">
            <a:off x="3660350" y="2648946"/>
            <a:ext cx="1910400" cy="0"/>
          </a:xfrm>
          <a:prstGeom prst="straightConnector1">
            <a:avLst/>
          </a:prstGeom>
          <a:noFill/>
          <a:ln cap="flat" cmpd="sng" w="19050">
            <a:solidFill>
              <a:srgbClr val="000000"/>
            </a:solidFill>
            <a:prstDash val="solid"/>
            <a:round/>
            <a:headEnd len="med" w="med" type="triangle"/>
            <a:tailEnd len="med" w="med" type="none"/>
          </a:ln>
        </p:spPr>
      </p:cxnSp>
      <p:cxnSp>
        <p:nvCxnSpPr>
          <p:cNvPr id="474" name="Google Shape;474;p51"/>
          <p:cNvCxnSpPr>
            <a:stCxn id="469" idx="1"/>
            <a:endCxn id="470" idx="3"/>
          </p:cNvCxnSpPr>
          <p:nvPr/>
        </p:nvCxnSpPr>
        <p:spPr>
          <a:xfrm rot="10800000">
            <a:off x="3690650" y="1331046"/>
            <a:ext cx="1880100" cy="1317900"/>
          </a:xfrm>
          <a:prstGeom prst="bentConnector3">
            <a:avLst>
              <a:gd fmla="val 49997" name="adj1"/>
            </a:avLst>
          </a:prstGeom>
          <a:noFill/>
          <a:ln cap="flat" cmpd="sng" w="19050">
            <a:solidFill>
              <a:srgbClr val="000000"/>
            </a:solidFill>
            <a:prstDash val="solid"/>
            <a:round/>
            <a:headEnd len="med" w="med" type="none"/>
            <a:tailEnd len="med" w="med" type="none"/>
          </a:ln>
        </p:spPr>
      </p:cxnSp>
      <p:cxnSp>
        <p:nvCxnSpPr>
          <p:cNvPr id="475" name="Google Shape;475;p51"/>
          <p:cNvCxnSpPr>
            <a:stCxn id="469" idx="1"/>
            <a:endCxn id="471" idx="3"/>
          </p:cNvCxnSpPr>
          <p:nvPr/>
        </p:nvCxnSpPr>
        <p:spPr>
          <a:xfrm flipH="1">
            <a:off x="3690650" y="2648946"/>
            <a:ext cx="1880100" cy="1392000"/>
          </a:xfrm>
          <a:prstGeom prst="bentConnector3">
            <a:avLst>
              <a:gd fmla="val 49997" name="adj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81" name="Google Shape;481;p52"/>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82" name="Google Shape;482;p52"/>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Novel Model: Graph Generation</a:t>
            </a:r>
            <a:endParaRPr sz="2400"/>
          </a:p>
        </p:txBody>
      </p:sp>
      <p:sp>
        <p:nvSpPr>
          <p:cNvPr id="483" name="Google Shape;483;p52"/>
          <p:cNvSpPr txBox="1"/>
          <p:nvPr/>
        </p:nvSpPr>
        <p:spPr>
          <a:xfrm>
            <a:off x="377825" y="656225"/>
            <a:ext cx="8307300" cy="37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rPr>
              <a:t>Done:</a:t>
            </a:r>
            <a:endParaRPr b="1" sz="1600">
              <a:solidFill>
                <a:schemeClr val="dk1"/>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Use Robust Disambiguation technique code to produce graph</a:t>
            </a:r>
            <a:endParaRPr sz="1600">
              <a:solidFill>
                <a:srgbClr val="222222"/>
              </a:solidFill>
            </a:endParaRPr>
          </a:p>
          <a:p>
            <a:pPr indent="0" lvl="0" marL="457200" rtl="0" algn="l">
              <a:lnSpc>
                <a:spcPct val="100000"/>
              </a:lnSpc>
              <a:spcBef>
                <a:spcPts val="0"/>
              </a:spcBef>
              <a:spcAft>
                <a:spcPts val="0"/>
              </a:spcAft>
              <a:buNone/>
            </a:pPr>
            <a:r>
              <a:rPr lang="en" sz="1600" u="sng">
                <a:solidFill>
                  <a:schemeClr val="hlink"/>
                </a:solidFill>
                <a:hlinkClick r:id="rId3"/>
              </a:rPr>
              <a:t>https://github.com/codepie/aida</a:t>
            </a:r>
            <a:endParaRPr sz="1600">
              <a:solidFill>
                <a:srgbClr val="222222"/>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Installed PostgreSQL 9.6.0</a:t>
            </a:r>
            <a:endParaRPr sz="1600">
              <a:solidFill>
                <a:srgbClr val="222222"/>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Downloaded Yago dumps</a:t>
            </a:r>
            <a:endParaRPr sz="1600">
              <a:solidFill>
                <a:srgbClr val="222222"/>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Imported Yago dumps in PostgreSQL</a:t>
            </a:r>
            <a:endParaRPr sz="1600">
              <a:solidFill>
                <a:srgbClr val="222222"/>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Extract Mention Nodes, Entity Nodes and edge information from the generated graph</a:t>
            </a:r>
            <a:endParaRPr sz="1600">
              <a:solidFill>
                <a:srgbClr val="222222"/>
              </a:solidFill>
            </a:endParaRPr>
          </a:p>
          <a:p>
            <a:pPr indent="0" lvl="0" marL="0" rtl="0" algn="l">
              <a:lnSpc>
                <a:spcPct val="100000"/>
              </a:lnSpc>
              <a:spcBef>
                <a:spcPts val="0"/>
              </a:spcBef>
              <a:spcAft>
                <a:spcPts val="0"/>
              </a:spcAft>
              <a:buNone/>
            </a:pPr>
            <a:br>
              <a:rPr lang="en" sz="1600"/>
            </a:br>
            <a:r>
              <a:rPr b="1" lang="en" sz="1600"/>
              <a:t>They performed Kashmir, written by Page and Plant. Page played unusual chords on his Gibson.</a:t>
            </a:r>
            <a:endParaRPr b="1" sz="1600"/>
          </a:p>
          <a:p>
            <a:pPr indent="0" lvl="0" marL="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t/>
            </a:r>
            <a:endParaRPr/>
          </a:p>
        </p:txBody>
      </p:sp>
      <p:pic>
        <p:nvPicPr>
          <p:cNvPr id="484" name="Google Shape;484;p52"/>
          <p:cNvPicPr preferRelativeResize="0"/>
          <p:nvPr/>
        </p:nvPicPr>
        <p:blipFill>
          <a:blip r:embed="rId4">
            <a:alphaModFix/>
          </a:blip>
          <a:stretch>
            <a:fillRect/>
          </a:stretch>
        </p:blipFill>
        <p:spPr>
          <a:xfrm>
            <a:off x="1900373" y="3227817"/>
            <a:ext cx="5567675" cy="157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90" name="Google Shape;490;p53"/>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91" name="Google Shape;491;p53"/>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Future Scope </a:t>
            </a:r>
            <a:endParaRPr sz="2400"/>
          </a:p>
        </p:txBody>
      </p:sp>
      <p:sp>
        <p:nvSpPr>
          <p:cNvPr id="492" name="Google Shape;492;p53"/>
          <p:cNvSpPr txBox="1"/>
          <p:nvPr/>
        </p:nvSpPr>
        <p:spPr>
          <a:xfrm>
            <a:off x="454025" y="1265825"/>
            <a:ext cx="8012400" cy="3225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700"/>
              <a:t>Establish connection between PostgreSQL and AIDA repository</a:t>
            </a:r>
            <a:endParaRPr sz="1700"/>
          </a:p>
          <a:p>
            <a:pPr indent="-336550" lvl="0" marL="457200" rtl="0" algn="l">
              <a:lnSpc>
                <a:spcPct val="115000"/>
              </a:lnSpc>
              <a:spcBef>
                <a:spcPts val="0"/>
              </a:spcBef>
              <a:spcAft>
                <a:spcPts val="0"/>
              </a:spcAft>
              <a:buClr>
                <a:schemeClr val="dk1"/>
              </a:buClr>
              <a:buSzPts val="1700"/>
              <a:buChar char="●"/>
            </a:pPr>
            <a:r>
              <a:rPr lang="en" sz="1700"/>
              <a:t>Develop weighted graph</a:t>
            </a:r>
            <a:endParaRPr sz="1700"/>
          </a:p>
          <a:p>
            <a:pPr indent="-336550" lvl="0" marL="457200" rtl="0" algn="l">
              <a:lnSpc>
                <a:spcPct val="115000"/>
              </a:lnSpc>
              <a:spcBef>
                <a:spcPts val="0"/>
              </a:spcBef>
              <a:spcAft>
                <a:spcPts val="0"/>
              </a:spcAft>
              <a:buClr>
                <a:schemeClr val="dk1"/>
              </a:buClr>
              <a:buSzPts val="1700"/>
              <a:buChar char="●"/>
            </a:pPr>
            <a:r>
              <a:rPr lang="en" sz="1700"/>
              <a:t>Translate weighted Graph =&gt; weighted Adjacency Matrices</a:t>
            </a:r>
            <a:endParaRPr sz="1700"/>
          </a:p>
          <a:p>
            <a:pPr indent="-336550" lvl="0" marL="457200" rtl="0" algn="l">
              <a:lnSpc>
                <a:spcPct val="115000"/>
              </a:lnSpc>
              <a:spcBef>
                <a:spcPts val="0"/>
              </a:spcBef>
              <a:spcAft>
                <a:spcPts val="0"/>
              </a:spcAft>
              <a:buClr>
                <a:schemeClr val="dk1"/>
              </a:buClr>
              <a:buSzPts val="1700"/>
              <a:buChar char="●"/>
            </a:pPr>
            <a:r>
              <a:rPr lang="en" sz="1700"/>
              <a:t>Generate Graph: AIDA dataset and Basis Technology dataset</a:t>
            </a:r>
            <a:endParaRPr sz="1700"/>
          </a:p>
          <a:p>
            <a:pPr indent="-336550" lvl="0" marL="457200" rtl="0" algn="l">
              <a:lnSpc>
                <a:spcPct val="115000"/>
              </a:lnSpc>
              <a:spcBef>
                <a:spcPts val="0"/>
              </a:spcBef>
              <a:spcAft>
                <a:spcPts val="0"/>
              </a:spcAft>
              <a:buClr>
                <a:schemeClr val="dk1"/>
              </a:buClr>
              <a:buSzPts val="1700"/>
              <a:buChar char="●"/>
            </a:pPr>
            <a:r>
              <a:rPr lang="en" sz="1700"/>
              <a:t>Get Embeddi</a:t>
            </a:r>
            <a:r>
              <a:rPr lang="en" sz="1700">
                <a:solidFill>
                  <a:srgbClr val="222222"/>
                </a:solidFill>
              </a:rPr>
              <a:t>ngs: AIDA dataset and Basis Technology dataset</a:t>
            </a:r>
            <a:endParaRPr sz="1700">
              <a:solidFill>
                <a:srgbClr val="222222"/>
              </a:solidFill>
            </a:endParaRPr>
          </a:p>
          <a:p>
            <a:pPr indent="-336550" lvl="0" marL="457200" rtl="0" algn="l">
              <a:lnSpc>
                <a:spcPct val="115000"/>
              </a:lnSpc>
              <a:spcBef>
                <a:spcPts val="0"/>
              </a:spcBef>
              <a:spcAft>
                <a:spcPts val="0"/>
              </a:spcAft>
              <a:buClr>
                <a:srgbClr val="222222"/>
              </a:buClr>
              <a:buSzPts val="1700"/>
              <a:buChar char="●"/>
            </a:pPr>
            <a:r>
              <a:rPr lang="en" sz="1700">
                <a:solidFill>
                  <a:srgbClr val="222222"/>
                </a:solidFill>
              </a:rPr>
              <a:t>Perform Training of CNN model</a:t>
            </a:r>
            <a:endParaRPr sz="1700">
              <a:solidFill>
                <a:srgbClr val="222222"/>
              </a:solidFill>
            </a:endParaRPr>
          </a:p>
          <a:p>
            <a:pPr indent="-336550" lvl="0" marL="457200" rtl="0" algn="l">
              <a:lnSpc>
                <a:spcPct val="115000"/>
              </a:lnSpc>
              <a:spcBef>
                <a:spcPts val="0"/>
              </a:spcBef>
              <a:spcAft>
                <a:spcPts val="0"/>
              </a:spcAft>
              <a:buClr>
                <a:srgbClr val="222222"/>
              </a:buClr>
              <a:buSzPts val="1700"/>
              <a:buChar char="●"/>
            </a:pPr>
            <a:r>
              <a:rPr lang="en" sz="1700">
                <a:solidFill>
                  <a:srgbClr val="222222"/>
                </a:solidFill>
              </a:rPr>
              <a:t>Evaluate performance on Basis Technology dataset</a:t>
            </a:r>
            <a:endParaRPr sz="1700">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498" name="Google Shape;498;p54"/>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
        <p:nvSpPr>
          <p:cNvPr id="499" name="Google Shape;499;p54"/>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 sz="2400"/>
              <a:t>Project References </a:t>
            </a:r>
            <a:endParaRPr sz="2400"/>
          </a:p>
        </p:txBody>
      </p:sp>
      <p:sp>
        <p:nvSpPr>
          <p:cNvPr id="500" name="Google Shape;500;p54"/>
          <p:cNvSpPr txBox="1"/>
          <p:nvPr/>
        </p:nvSpPr>
        <p:spPr>
          <a:xfrm>
            <a:off x="425575" y="1182875"/>
            <a:ext cx="8416800" cy="2779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400"/>
              </a:spcBef>
              <a:spcAft>
                <a:spcPts val="0"/>
              </a:spcAft>
              <a:buClr>
                <a:schemeClr val="dk1"/>
              </a:buClr>
              <a:buSzPts val="1700"/>
              <a:buChar char="●"/>
            </a:pPr>
            <a:r>
              <a:rPr b="1" lang="en" sz="1700">
                <a:solidFill>
                  <a:schemeClr val="dk1"/>
                </a:solidFill>
              </a:rPr>
              <a:t>Robust Disambiguation of Named Entities in Text: </a:t>
            </a:r>
            <a:r>
              <a:rPr lang="en" sz="1700" u="sng">
                <a:solidFill>
                  <a:schemeClr val="hlink"/>
                </a:solidFill>
                <a:hlinkClick r:id="rId3"/>
              </a:rPr>
              <a:t>https://www.aclweb.org/anthology/D11-1072.pdf</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AIDA Online Demo: </a:t>
            </a:r>
            <a:r>
              <a:rPr lang="en" sz="1700" u="sng">
                <a:solidFill>
                  <a:schemeClr val="hlink"/>
                </a:solidFill>
                <a:hlinkClick r:id="rId4"/>
              </a:rPr>
              <a:t>https://aida.dor.ai/overview</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AIDA Source Code: </a:t>
            </a:r>
            <a:r>
              <a:rPr lang="en" sz="1700" u="sng">
                <a:solidFill>
                  <a:schemeClr val="hlink"/>
                </a:solidFill>
                <a:hlinkClick r:id="rId5"/>
              </a:rPr>
              <a:t>https://github.com/codepie/aida</a:t>
            </a:r>
            <a:endParaRPr sz="1700">
              <a:solidFill>
                <a:schemeClr val="dk1"/>
              </a:solidFill>
            </a:endParaRPr>
          </a:p>
          <a:p>
            <a:pPr indent="-336550" lvl="0" marL="457200" rtl="0" algn="l">
              <a:spcBef>
                <a:spcPts val="0"/>
              </a:spcBef>
              <a:spcAft>
                <a:spcPts val="0"/>
              </a:spcAft>
              <a:buClr>
                <a:schemeClr val="dk1"/>
              </a:buClr>
              <a:buSzPts val="1700"/>
              <a:buFont typeface="Calibri"/>
              <a:buChar char="●"/>
            </a:pPr>
            <a:r>
              <a:rPr b="1" lang="en" sz="1700">
                <a:solidFill>
                  <a:schemeClr val="dk1"/>
                </a:solidFill>
              </a:rPr>
              <a:t>Wikipedia2Vec</a:t>
            </a:r>
            <a:r>
              <a:rPr b="1" lang="en" sz="1700">
                <a:latin typeface="Calibri"/>
                <a:ea typeface="Calibri"/>
                <a:cs typeface="Calibri"/>
                <a:sym typeface="Calibri"/>
              </a:rPr>
              <a:t>: </a:t>
            </a:r>
            <a:r>
              <a:rPr lang="en" sz="1700" u="sng">
                <a:solidFill>
                  <a:schemeClr val="hlink"/>
                </a:solidFill>
                <a:hlinkClick r:id="rId6"/>
              </a:rPr>
              <a:t>https://wikipedia2vec.github.io/wikipedia2vec/</a:t>
            </a:r>
            <a:endParaRPr sz="1700">
              <a:solidFill>
                <a:schemeClr val="dk1"/>
              </a:solidFill>
            </a:endParaRPr>
          </a:p>
          <a:p>
            <a:pPr indent="0" lvl="0" marL="457200" rtl="0" algn="l">
              <a:spcBef>
                <a:spcPts val="0"/>
              </a:spcBef>
              <a:spcAft>
                <a:spcPts val="0"/>
              </a:spcAft>
              <a:buNone/>
            </a:pPr>
            <a:r>
              <a:t/>
            </a:r>
            <a:endParaRPr sz="1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type="title"/>
          </p:nvPr>
        </p:nvSpPr>
        <p:spPr>
          <a:xfrm>
            <a:off x="345375"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Overall Learning</a:t>
            </a:r>
            <a:endParaRPr/>
          </a:p>
        </p:txBody>
      </p:sp>
      <p:sp>
        <p:nvSpPr>
          <p:cNvPr id="506" name="Google Shape;506;p55"/>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p:nvPr/>
        </p:nvSpPr>
        <p:spPr>
          <a:xfrm>
            <a:off x="2770350" y="1105050"/>
            <a:ext cx="3603300" cy="26811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t> </a:t>
            </a:r>
            <a:r>
              <a:rPr lang="en" sz="2000">
                <a:solidFill>
                  <a:schemeClr val="dk1"/>
                </a:solidFill>
              </a:rPr>
              <a:t>Learnings</a:t>
            </a:r>
            <a:endParaRPr sz="2000">
              <a:solidFill>
                <a:schemeClr val="dk1"/>
              </a:solidFill>
            </a:endParaRPr>
          </a:p>
        </p:txBody>
      </p:sp>
      <p:sp>
        <p:nvSpPr>
          <p:cNvPr id="512" name="Google Shape;512;p56"/>
          <p:cNvSpPr txBox="1"/>
          <p:nvPr/>
        </p:nvSpPr>
        <p:spPr>
          <a:xfrm>
            <a:off x="367325" y="1384175"/>
            <a:ext cx="2513700" cy="117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rPr>
              <a:t>Exposure to various deep learning and natural language processing techniques </a:t>
            </a:r>
            <a:endParaRPr>
              <a:latin typeface="Calibri"/>
              <a:ea typeface="Calibri"/>
              <a:cs typeface="Calibri"/>
              <a:sym typeface="Calibri"/>
            </a:endParaRPr>
          </a:p>
        </p:txBody>
      </p:sp>
      <p:sp>
        <p:nvSpPr>
          <p:cNvPr id="513" name="Google Shape;513;p56"/>
          <p:cNvSpPr txBox="1"/>
          <p:nvPr/>
        </p:nvSpPr>
        <p:spPr>
          <a:xfrm>
            <a:off x="3072000" y="130950"/>
            <a:ext cx="3000000" cy="97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rPr>
              <a:t>Conduct research and apply models in a hands - on approach</a:t>
            </a:r>
            <a:endParaRPr/>
          </a:p>
        </p:txBody>
      </p:sp>
      <p:sp>
        <p:nvSpPr>
          <p:cNvPr id="514" name="Google Shape;514;p56"/>
          <p:cNvSpPr txBox="1"/>
          <p:nvPr/>
        </p:nvSpPr>
        <p:spPr>
          <a:xfrm>
            <a:off x="6087850" y="1384175"/>
            <a:ext cx="2739000" cy="97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rPr>
              <a:t>Preprocessing a dataset is very important and can be an involved step</a:t>
            </a:r>
            <a:endParaRPr>
              <a:latin typeface="Calibri"/>
              <a:ea typeface="Calibri"/>
              <a:cs typeface="Calibri"/>
              <a:sym typeface="Calibri"/>
            </a:endParaRPr>
          </a:p>
        </p:txBody>
      </p:sp>
      <p:sp>
        <p:nvSpPr>
          <p:cNvPr id="515" name="Google Shape;515;p56"/>
          <p:cNvSpPr txBox="1"/>
          <p:nvPr/>
        </p:nvSpPr>
        <p:spPr>
          <a:xfrm>
            <a:off x="5651950" y="2957450"/>
            <a:ext cx="3174900" cy="94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rPr>
              <a:t>Importance of formatting train/test datasets as it can alter a model’s performance</a:t>
            </a:r>
            <a:endParaRPr>
              <a:latin typeface="Calibri"/>
              <a:ea typeface="Calibri"/>
              <a:cs typeface="Calibri"/>
              <a:sym typeface="Calibri"/>
            </a:endParaRPr>
          </a:p>
        </p:txBody>
      </p:sp>
      <p:sp>
        <p:nvSpPr>
          <p:cNvPr id="516" name="Google Shape;516;p56"/>
          <p:cNvSpPr txBox="1"/>
          <p:nvPr/>
        </p:nvSpPr>
        <p:spPr>
          <a:xfrm>
            <a:off x="275000" y="3189650"/>
            <a:ext cx="3174900" cy="71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rPr>
              <a:t>Understanding and overcoming technical challenges</a:t>
            </a:r>
            <a:endParaRPr>
              <a:latin typeface="Calibri"/>
              <a:ea typeface="Calibri"/>
              <a:cs typeface="Calibri"/>
              <a:sym typeface="Calibri"/>
            </a:endParaRPr>
          </a:p>
        </p:txBody>
      </p:sp>
      <p:sp>
        <p:nvSpPr>
          <p:cNvPr id="517" name="Google Shape;517;p56"/>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826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GQP Project</a:t>
            </a:r>
            <a:endParaRPr/>
          </a:p>
        </p:txBody>
      </p:sp>
      <p:pic>
        <p:nvPicPr>
          <p:cNvPr id="142" name="Google Shape;142;p21"/>
          <p:cNvPicPr preferRelativeResize="0"/>
          <p:nvPr/>
        </p:nvPicPr>
        <p:blipFill rotWithShape="1">
          <a:blip r:embed="rId3">
            <a:alphaModFix/>
          </a:blip>
          <a:srcRect b="22689" l="0" r="0" t="22519"/>
          <a:stretch/>
        </p:blipFill>
        <p:spPr>
          <a:xfrm>
            <a:off x="6607763" y="3888525"/>
            <a:ext cx="2335349" cy="988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cxnSp>
        <p:nvCxnSpPr>
          <p:cNvPr id="522" name="Google Shape;522;p57"/>
          <p:cNvCxnSpPr/>
          <p:nvPr/>
        </p:nvCxnSpPr>
        <p:spPr>
          <a:xfrm flipH="1" rot="10800000">
            <a:off x="0" y="5028000"/>
            <a:ext cx="9145500" cy="28800"/>
          </a:xfrm>
          <a:prstGeom prst="straightConnector1">
            <a:avLst/>
          </a:prstGeom>
          <a:noFill/>
          <a:ln cap="flat" cmpd="sng" w="228600">
            <a:solidFill>
              <a:schemeClr val="dk1"/>
            </a:solidFill>
            <a:prstDash val="solid"/>
            <a:round/>
            <a:headEnd len="med" w="med" type="none"/>
            <a:tailEnd len="med" w="med" type="none"/>
          </a:ln>
        </p:spPr>
      </p:cxnSp>
      <p:sp>
        <p:nvSpPr>
          <p:cNvPr id="523" name="Google Shape;523;p57"/>
          <p:cNvSpPr txBox="1"/>
          <p:nvPr>
            <p:ph idx="4294967295" type="ctrTitle"/>
          </p:nvPr>
        </p:nvSpPr>
        <p:spPr>
          <a:xfrm>
            <a:off x="2479150" y="361325"/>
            <a:ext cx="3624300" cy="756900"/>
          </a:xfrm>
          <a:prstGeom prst="rect">
            <a:avLst/>
          </a:prstGeom>
          <a:noFill/>
          <a:ln>
            <a:noFill/>
          </a:ln>
        </p:spPr>
        <p:txBody>
          <a:bodyPr anchorCtr="0" anchor="t" bIns="0" lIns="0" spcFirstLastPara="1" rIns="0" wrap="square" tIns="12700">
            <a:normAutofit/>
          </a:bodyPr>
          <a:lstStyle/>
          <a:p>
            <a:pPr indent="0" lvl="0" marL="13334" rtl="0" algn="ctr">
              <a:lnSpc>
                <a:spcPct val="100000"/>
              </a:lnSpc>
              <a:spcBef>
                <a:spcPts val="0"/>
              </a:spcBef>
              <a:spcAft>
                <a:spcPts val="0"/>
              </a:spcAft>
              <a:buNone/>
            </a:pPr>
            <a:r>
              <a:rPr b="1" lang="en" sz="3600"/>
              <a:t>Thank You</a:t>
            </a:r>
            <a:endParaRPr b="1" sz="3600"/>
          </a:p>
        </p:txBody>
      </p:sp>
      <p:sp>
        <p:nvSpPr>
          <p:cNvPr id="524" name="Google Shape;524;p57"/>
          <p:cNvSpPr txBox="1"/>
          <p:nvPr/>
        </p:nvSpPr>
        <p:spPr>
          <a:xfrm>
            <a:off x="2581325" y="1904000"/>
            <a:ext cx="200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FEFEF"/>
                </a:solidFill>
                <a:latin typeface="Verdana"/>
                <a:ea typeface="Verdana"/>
                <a:cs typeface="Verdana"/>
                <a:sym typeface="Verdana"/>
              </a:rPr>
              <a:t>Gil Irizarry                                     </a:t>
            </a:r>
            <a:endParaRPr b="1" sz="1100">
              <a:solidFill>
                <a:srgbClr val="EFEFEF"/>
              </a:solidFill>
              <a:latin typeface="Verdana"/>
              <a:ea typeface="Verdana"/>
              <a:cs typeface="Verdana"/>
              <a:sym typeface="Verdana"/>
            </a:endParaRPr>
          </a:p>
          <a:p>
            <a:pPr indent="0" lvl="0" marL="0" rtl="0" algn="l">
              <a:spcBef>
                <a:spcPts val="0"/>
              </a:spcBef>
              <a:spcAft>
                <a:spcPts val="0"/>
              </a:spcAft>
              <a:buNone/>
            </a:pPr>
            <a:r>
              <a:rPr lang="en" sz="1000">
                <a:solidFill>
                  <a:srgbClr val="EFEFEF"/>
                </a:solidFill>
                <a:latin typeface="Verdana"/>
                <a:ea typeface="Verdana"/>
                <a:cs typeface="Verdana"/>
                <a:sym typeface="Verdana"/>
              </a:rPr>
              <a:t>Vice President -Engineering</a:t>
            </a:r>
            <a:endParaRPr sz="1000">
              <a:solidFill>
                <a:srgbClr val="EFEFEF"/>
              </a:solidFill>
              <a:latin typeface="Verdana"/>
              <a:ea typeface="Verdana"/>
              <a:cs typeface="Verdana"/>
              <a:sym typeface="Verdana"/>
            </a:endParaRPr>
          </a:p>
          <a:p>
            <a:pPr indent="0" lvl="0" marL="0" rtl="0" algn="l">
              <a:spcBef>
                <a:spcPts val="0"/>
              </a:spcBef>
              <a:spcAft>
                <a:spcPts val="0"/>
              </a:spcAft>
              <a:buNone/>
            </a:pPr>
            <a:r>
              <a:rPr lang="en" sz="1100" u="sng">
                <a:solidFill>
                  <a:schemeClr val="lt1"/>
                </a:solidFill>
                <a:latin typeface="Verdana"/>
                <a:ea typeface="Verdana"/>
                <a:cs typeface="Verdana"/>
                <a:sym typeface="Verdana"/>
                <a:hlinkClick r:id="rId3">
                  <a:extLst>
                    <a:ext uri="{A12FA001-AC4F-418D-AE19-62706E023703}">
                      <ahyp:hlinkClr val="tx"/>
                    </a:ext>
                  </a:extLst>
                </a:hlinkClick>
              </a:rPr>
              <a:t>gil@basistech.com</a:t>
            </a:r>
            <a:r>
              <a:rPr lang="en" sz="1100">
                <a:solidFill>
                  <a:schemeClr val="lt1"/>
                </a:solidFill>
                <a:latin typeface="Verdana"/>
                <a:ea typeface="Verdana"/>
                <a:cs typeface="Verdana"/>
                <a:sym typeface="Verdana"/>
              </a:rPr>
              <a:t> </a:t>
            </a:r>
            <a:endParaRPr sz="1100">
              <a:solidFill>
                <a:schemeClr val="lt1"/>
              </a:solidFill>
              <a:latin typeface="Verdana"/>
              <a:ea typeface="Verdana"/>
              <a:cs typeface="Verdana"/>
              <a:sym typeface="Verdana"/>
            </a:endParaRPr>
          </a:p>
          <a:p>
            <a:pPr indent="0" lvl="0" marL="1828800" rtl="0" algn="l">
              <a:lnSpc>
                <a:spcPct val="115000"/>
              </a:lnSpc>
              <a:spcBef>
                <a:spcPts val="0"/>
              </a:spcBef>
              <a:spcAft>
                <a:spcPts val="0"/>
              </a:spcAft>
              <a:buClr>
                <a:srgbClr val="000000"/>
              </a:buClr>
              <a:buSzPts val="1100"/>
              <a:buFont typeface="Arial"/>
              <a:buNone/>
            </a:pPr>
            <a:r>
              <a:t/>
            </a:r>
            <a:endParaRPr sz="1300">
              <a:latin typeface="Verdana"/>
              <a:ea typeface="Verdana"/>
              <a:cs typeface="Verdana"/>
              <a:sym typeface="Verdana"/>
            </a:endParaRPr>
          </a:p>
        </p:txBody>
      </p:sp>
      <p:sp>
        <p:nvSpPr>
          <p:cNvPr id="525" name="Google Shape;525;p57"/>
          <p:cNvSpPr txBox="1"/>
          <p:nvPr/>
        </p:nvSpPr>
        <p:spPr>
          <a:xfrm>
            <a:off x="4637825" y="1904000"/>
            <a:ext cx="17622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FEFEF"/>
                </a:solidFill>
                <a:latin typeface="Verdana"/>
                <a:ea typeface="Verdana"/>
                <a:cs typeface="Verdana"/>
                <a:sym typeface="Verdana"/>
              </a:rPr>
              <a:t>Kfir Bar                                    </a:t>
            </a:r>
            <a:endParaRPr b="1" sz="1100">
              <a:solidFill>
                <a:srgbClr val="EFEFEF"/>
              </a:solidFill>
              <a:latin typeface="Verdana"/>
              <a:ea typeface="Verdana"/>
              <a:cs typeface="Verdana"/>
              <a:sym typeface="Verdana"/>
            </a:endParaRPr>
          </a:p>
          <a:p>
            <a:pPr indent="0" lvl="0" marL="0" rtl="0" algn="l">
              <a:spcBef>
                <a:spcPts val="0"/>
              </a:spcBef>
              <a:spcAft>
                <a:spcPts val="0"/>
              </a:spcAft>
              <a:buNone/>
            </a:pPr>
            <a:r>
              <a:rPr lang="en" sz="1000">
                <a:solidFill>
                  <a:srgbClr val="EFEFEF"/>
                </a:solidFill>
                <a:latin typeface="Verdana"/>
                <a:ea typeface="Verdana"/>
                <a:cs typeface="Verdana"/>
                <a:sym typeface="Verdana"/>
              </a:rPr>
              <a:t>Chief Scientist</a:t>
            </a:r>
            <a:r>
              <a:rPr lang="en" sz="1100">
                <a:solidFill>
                  <a:srgbClr val="EFEFEF"/>
                </a:solidFill>
                <a:latin typeface="Verdana"/>
                <a:ea typeface="Verdana"/>
                <a:cs typeface="Verdana"/>
                <a:sym typeface="Verdana"/>
              </a:rPr>
              <a:t> </a:t>
            </a:r>
            <a:endParaRPr sz="1100">
              <a:solidFill>
                <a:srgbClr val="EFEFEF"/>
              </a:solidFill>
              <a:latin typeface="Verdana"/>
              <a:ea typeface="Verdana"/>
              <a:cs typeface="Verdana"/>
              <a:sym typeface="Verdana"/>
            </a:endParaRPr>
          </a:p>
          <a:p>
            <a:pPr indent="0" lvl="0" marL="0" rtl="0" algn="l">
              <a:spcBef>
                <a:spcPts val="0"/>
              </a:spcBef>
              <a:spcAft>
                <a:spcPts val="0"/>
              </a:spcAft>
              <a:buNone/>
            </a:pPr>
            <a:r>
              <a:rPr lang="en" sz="1100" u="sng">
                <a:solidFill>
                  <a:schemeClr val="lt1"/>
                </a:solidFill>
                <a:latin typeface="Verdana"/>
                <a:ea typeface="Verdana"/>
                <a:cs typeface="Verdana"/>
                <a:sym typeface="Verdana"/>
                <a:hlinkClick r:id="rId4">
                  <a:extLst>
                    <a:ext uri="{A12FA001-AC4F-418D-AE19-62706E023703}">
                      <ahyp:hlinkClr val="tx"/>
                    </a:ext>
                  </a:extLst>
                </a:hlinkClick>
              </a:rPr>
              <a:t>kfir@basistech.com</a:t>
            </a:r>
            <a:r>
              <a:rPr b="1" lang="en" sz="1100">
                <a:solidFill>
                  <a:srgbClr val="FFFFFF"/>
                </a:solidFill>
                <a:latin typeface="Verdana"/>
                <a:ea typeface="Verdana"/>
                <a:cs typeface="Verdana"/>
                <a:sym typeface="Verdana"/>
              </a:rPr>
              <a:t> </a:t>
            </a:r>
            <a:endParaRPr b="1" sz="1100">
              <a:solidFill>
                <a:srgbClr val="FFFFFF"/>
              </a:solidFill>
              <a:latin typeface="Verdana"/>
              <a:ea typeface="Verdana"/>
              <a:cs typeface="Verdana"/>
              <a:sym typeface="Verdana"/>
            </a:endParaRPr>
          </a:p>
          <a:p>
            <a:pPr indent="0" lvl="0" marL="1828800" rtl="0" algn="l">
              <a:lnSpc>
                <a:spcPct val="115000"/>
              </a:lnSpc>
              <a:spcBef>
                <a:spcPts val="0"/>
              </a:spcBef>
              <a:spcAft>
                <a:spcPts val="0"/>
              </a:spcAft>
              <a:buClr>
                <a:srgbClr val="000000"/>
              </a:buClr>
              <a:buSzPts val="1100"/>
              <a:buFont typeface="Arial"/>
              <a:buNone/>
            </a:pPr>
            <a:r>
              <a:t/>
            </a:r>
            <a:endParaRPr sz="1300">
              <a:latin typeface="Verdana"/>
              <a:ea typeface="Verdana"/>
              <a:cs typeface="Verdana"/>
              <a:sym typeface="Verdana"/>
            </a:endParaRPr>
          </a:p>
        </p:txBody>
      </p:sp>
      <p:sp>
        <p:nvSpPr>
          <p:cNvPr id="526" name="Google Shape;526;p57"/>
          <p:cNvSpPr txBox="1"/>
          <p:nvPr/>
        </p:nvSpPr>
        <p:spPr>
          <a:xfrm>
            <a:off x="381900" y="3417575"/>
            <a:ext cx="2372100" cy="9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rgbClr val="EFEFEF"/>
              </a:solidFill>
              <a:latin typeface="Verdana"/>
              <a:ea typeface="Verdana"/>
              <a:cs typeface="Verdana"/>
              <a:sym typeface="Verdana"/>
            </a:endParaRPr>
          </a:p>
          <a:p>
            <a:pPr indent="0" lvl="0" marL="0" marR="0" rtl="0" algn="l">
              <a:lnSpc>
                <a:spcPct val="100000"/>
              </a:lnSpc>
              <a:spcBef>
                <a:spcPts val="0"/>
              </a:spcBef>
              <a:spcAft>
                <a:spcPts val="0"/>
              </a:spcAft>
              <a:buNone/>
            </a:pPr>
            <a:r>
              <a:rPr b="1" lang="en" sz="1100">
                <a:solidFill>
                  <a:srgbClr val="EFEFEF"/>
                </a:solidFill>
                <a:latin typeface="Verdana"/>
                <a:ea typeface="Verdana"/>
                <a:cs typeface="Verdana"/>
                <a:sym typeface="Verdana"/>
              </a:rPr>
              <a:t>Prof. Chun-Kit (Ben) Ngan                                </a:t>
            </a:r>
            <a:endParaRPr b="1" sz="1100">
              <a:solidFill>
                <a:srgbClr val="EFEFEF"/>
              </a:solidFill>
              <a:latin typeface="Verdana"/>
              <a:ea typeface="Verdana"/>
              <a:cs typeface="Verdana"/>
              <a:sym typeface="Verdana"/>
            </a:endParaRPr>
          </a:p>
          <a:p>
            <a:pPr indent="0" lvl="0" marL="0" marR="0" rtl="0" algn="l">
              <a:lnSpc>
                <a:spcPct val="100000"/>
              </a:lnSpc>
              <a:spcBef>
                <a:spcPts val="0"/>
              </a:spcBef>
              <a:spcAft>
                <a:spcPts val="0"/>
              </a:spcAft>
              <a:buNone/>
            </a:pPr>
            <a:r>
              <a:rPr lang="en" sz="1000">
                <a:solidFill>
                  <a:srgbClr val="EFEFEF"/>
                </a:solidFill>
                <a:latin typeface="Verdana"/>
                <a:ea typeface="Verdana"/>
                <a:cs typeface="Verdana"/>
                <a:sym typeface="Verdana"/>
              </a:rPr>
              <a:t>Professor</a:t>
            </a:r>
            <a:endParaRPr sz="1000">
              <a:solidFill>
                <a:srgbClr val="EFEFEF"/>
              </a:solidFill>
              <a:latin typeface="Verdana"/>
              <a:ea typeface="Verdana"/>
              <a:cs typeface="Verdana"/>
              <a:sym typeface="Verdana"/>
            </a:endParaRPr>
          </a:p>
          <a:p>
            <a:pPr indent="0" lvl="0" marL="0" rtl="0" algn="l">
              <a:spcBef>
                <a:spcPts val="0"/>
              </a:spcBef>
              <a:spcAft>
                <a:spcPts val="0"/>
              </a:spcAft>
              <a:buNone/>
            </a:pPr>
            <a:r>
              <a:rPr lang="en" sz="1100" u="sng">
                <a:solidFill>
                  <a:schemeClr val="lt1"/>
                </a:solidFill>
                <a:latin typeface="Verdana"/>
                <a:ea typeface="Verdana"/>
                <a:cs typeface="Verdana"/>
                <a:sym typeface="Verdana"/>
                <a:hlinkClick r:id="rId5">
                  <a:extLst>
                    <a:ext uri="{A12FA001-AC4F-418D-AE19-62706E023703}">
                      <ahyp:hlinkClr val="tx"/>
                    </a:ext>
                  </a:extLst>
                </a:hlinkClick>
              </a:rPr>
              <a:t>cngan@wpi.edu</a:t>
            </a:r>
            <a:r>
              <a:rPr lang="en" sz="1100">
                <a:solidFill>
                  <a:schemeClr val="lt1"/>
                </a:solidFill>
                <a:latin typeface="Verdana"/>
                <a:ea typeface="Verdana"/>
                <a:cs typeface="Verdana"/>
                <a:sym typeface="Verdana"/>
              </a:rPr>
              <a:t> </a:t>
            </a:r>
            <a:endParaRPr sz="1100">
              <a:solidFill>
                <a:schemeClr val="lt1"/>
              </a:solidFill>
              <a:latin typeface="Verdana"/>
              <a:ea typeface="Verdana"/>
              <a:cs typeface="Verdana"/>
              <a:sym typeface="Verdana"/>
            </a:endParaRPr>
          </a:p>
          <a:p>
            <a:pPr indent="0" lvl="0" marL="1828800" rtl="0" algn="l">
              <a:lnSpc>
                <a:spcPct val="115000"/>
              </a:lnSpc>
              <a:spcBef>
                <a:spcPts val="0"/>
              </a:spcBef>
              <a:spcAft>
                <a:spcPts val="0"/>
              </a:spcAft>
              <a:buClr>
                <a:srgbClr val="000000"/>
              </a:buClr>
              <a:buSzPts val="1100"/>
              <a:buFont typeface="Arial"/>
              <a:buNone/>
            </a:pPr>
            <a:r>
              <a:t/>
            </a:r>
            <a:endParaRPr sz="1300">
              <a:latin typeface="Verdana"/>
              <a:ea typeface="Verdana"/>
              <a:cs typeface="Verdana"/>
              <a:sym typeface="Verdana"/>
            </a:endParaRPr>
          </a:p>
        </p:txBody>
      </p:sp>
      <p:sp>
        <p:nvSpPr>
          <p:cNvPr id="527" name="Google Shape;527;p57"/>
          <p:cNvSpPr txBox="1"/>
          <p:nvPr/>
        </p:nvSpPr>
        <p:spPr>
          <a:xfrm>
            <a:off x="3317650" y="3402900"/>
            <a:ext cx="1955700" cy="9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a:solidFill>
                  <a:schemeClr val="lt1"/>
                </a:solidFill>
                <a:latin typeface="Verdana"/>
                <a:ea typeface="Verdana"/>
                <a:cs typeface="Verdana"/>
                <a:sym typeface="Verdana"/>
              </a:rPr>
              <a:t>Prof. Fatemeh Emdad                                    </a:t>
            </a:r>
            <a:r>
              <a:rPr lang="en" sz="1000">
                <a:solidFill>
                  <a:schemeClr val="lt1"/>
                </a:solidFill>
                <a:latin typeface="Verdana"/>
                <a:ea typeface="Verdana"/>
                <a:cs typeface="Verdana"/>
                <a:sym typeface="Verdana"/>
              </a:rPr>
              <a:t>Professor</a:t>
            </a:r>
            <a:r>
              <a:rPr lang="en" sz="1100">
                <a:solidFill>
                  <a:schemeClr val="lt1"/>
                </a:solidFill>
                <a:latin typeface="Verdana"/>
                <a:ea typeface="Verdana"/>
                <a:cs typeface="Verdana"/>
                <a:sym typeface="Verdana"/>
              </a:rPr>
              <a:t> </a:t>
            </a:r>
            <a:r>
              <a:rPr lang="en" sz="1100" u="sng">
                <a:solidFill>
                  <a:schemeClr val="lt1"/>
                </a:solidFill>
                <a:latin typeface="Verdana"/>
                <a:ea typeface="Verdana"/>
                <a:cs typeface="Verdana"/>
                <a:sym typeface="Verdana"/>
                <a:hlinkClick r:id="rId6">
                  <a:extLst>
                    <a:ext uri="{A12FA001-AC4F-418D-AE19-62706E023703}">
                      <ahyp:hlinkClr val="tx"/>
                    </a:ext>
                  </a:extLst>
                </a:hlinkClick>
              </a:rPr>
              <a:t>femdad@wpi.edu</a:t>
            </a:r>
            <a:r>
              <a:rPr lang="en" sz="1100">
                <a:solidFill>
                  <a:schemeClr val="lt1"/>
                </a:solidFill>
                <a:latin typeface="Verdana"/>
                <a:ea typeface="Verdana"/>
                <a:cs typeface="Verdana"/>
                <a:sym typeface="Verdana"/>
              </a:rPr>
              <a:t> </a:t>
            </a:r>
            <a:endParaRPr sz="1100">
              <a:solidFill>
                <a:schemeClr val="lt1"/>
              </a:solidFill>
              <a:latin typeface="Verdana"/>
              <a:ea typeface="Verdana"/>
              <a:cs typeface="Verdana"/>
              <a:sym typeface="Verdana"/>
            </a:endParaRPr>
          </a:p>
          <a:p>
            <a:pPr indent="0" lvl="0" marL="1828800" rtl="0" algn="l">
              <a:lnSpc>
                <a:spcPct val="115000"/>
              </a:lnSpc>
              <a:spcBef>
                <a:spcPts val="1400"/>
              </a:spcBef>
              <a:spcAft>
                <a:spcPts val="0"/>
              </a:spcAft>
              <a:buClr>
                <a:srgbClr val="000000"/>
              </a:buClr>
              <a:buSzPts val="1100"/>
              <a:buFont typeface="Arial"/>
              <a:buNone/>
            </a:pPr>
            <a:r>
              <a:t/>
            </a:r>
            <a:endParaRPr sz="1300">
              <a:solidFill>
                <a:schemeClr val="lt1"/>
              </a:solidFill>
              <a:latin typeface="Verdana"/>
              <a:ea typeface="Verdana"/>
              <a:cs typeface="Verdana"/>
              <a:sym typeface="Verdana"/>
            </a:endParaRPr>
          </a:p>
        </p:txBody>
      </p:sp>
      <p:sp>
        <p:nvSpPr>
          <p:cNvPr id="528" name="Google Shape;528;p57"/>
          <p:cNvSpPr txBox="1"/>
          <p:nvPr/>
        </p:nvSpPr>
        <p:spPr>
          <a:xfrm>
            <a:off x="5837000" y="3645000"/>
            <a:ext cx="30594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chemeClr val="lt1"/>
                </a:solidFill>
                <a:latin typeface="Verdana"/>
                <a:ea typeface="Verdana"/>
                <a:cs typeface="Verdana"/>
                <a:sym typeface="Verdana"/>
              </a:rPr>
              <a:t>Prof. Elke A. Rundensteiner</a:t>
            </a:r>
            <a:endParaRPr b="1" sz="1100">
              <a:solidFill>
                <a:schemeClr val="lt1"/>
              </a:solidFill>
              <a:latin typeface="Verdana"/>
              <a:ea typeface="Verdana"/>
              <a:cs typeface="Verdana"/>
              <a:sym typeface="Verdana"/>
            </a:endParaRPr>
          </a:p>
          <a:p>
            <a:pPr indent="0" lvl="0" marL="0" marR="0" rtl="0" algn="l">
              <a:lnSpc>
                <a:spcPct val="100000"/>
              </a:lnSpc>
              <a:spcBef>
                <a:spcPts val="0"/>
              </a:spcBef>
              <a:spcAft>
                <a:spcPts val="0"/>
              </a:spcAft>
              <a:buNone/>
            </a:pPr>
            <a:r>
              <a:rPr lang="en" sz="1000">
                <a:solidFill>
                  <a:schemeClr val="lt1"/>
                </a:solidFill>
                <a:latin typeface="Verdana"/>
                <a:ea typeface="Verdana"/>
                <a:cs typeface="Verdana"/>
                <a:sym typeface="Verdana"/>
              </a:rPr>
              <a:t>Director of Data Science</a:t>
            </a:r>
            <a:endParaRPr sz="1000">
              <a:solidFill>
                <a:schemeClr val="lt1"/>
              </a:solidFill>
              <a:latin typeface="Verdana"/>
              <a:ea typeface="Verdana"/>
              <a:cs typeface="Verdana"/>
              <a:sym typeface="Verdana"/>
            </a:endParaRPr>
          </a:p>
          <a:p>
            <a:pPr indent="0" lvl="0" marL="0" marR="0" rtl="0" algn="l">
              <a:lnSpc>
                <a:spcPct val="100000"/>
              </a:lnSpc>
              <a:spcBef>
                <a:spcPts val="0"/>
              </a:spcBef>
              <a:spcAft>
                <a:spcPts val="0"/>
              </a:spcAft>
              <a:buNone/>
            </a:pPr>
            <a:r>
              <a:rPr lang="en" sz="1100" u="sng">
                <a:solidFill>
                  <a:schemeClr val="lt1"/>
                </a:solidFill>
                <a:latin typeface="Verdana"/>
                <a:ea typeface="Verdana"/>
                <a:cs typeface="Verdana"/>
                <a:sym typeface="Verdana"/>
              </a:rPr>
              <a:t>rundenst@wpi.edu</a:t>
            </a:r>
            <a:endParaRPr>
              <a:solidFill>
                <a:schemeClr val="lt1"/>
              </a:solidFill>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
        <p:nvSpPr>
          <p:cNvPr id="529" name="Google Shape;529;p57"/>
          <p:cNvSpPr txBox="1"/>
          <p:nvPr/>
        </p:nvSpPr>
        <p:spPr>
          <a:xfrm>
            <a:off x="3299250" y="1547075"/>
            <a:ext cx="2460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Verdana"/>
                <a:ea typeface="Verdana"/>
                <a:cs typeface="Verdana"/>
                <a:sym typeface="Verdana"/>
              </a:rPr>
              <a:t>Sponsors &amp; Mentors:</a:t>
            </a:r>
            <a:endParaRPr b="1" sz="1300">
              <a:solidFill>
                <a:schemeClr val="dk1"/>
              </a:solidFill>
              <a:latin typeface="Verdana"/>
              <a:ea typeface="Verdana"/>
              <a:cs typeface="Verdana"/>
              <a:sym typeface="Verdana"/>
            </a:endParaRPr>
          </a:p>
        </p:txBody>
      </p:sp>
      <p:sp>
        <p:nvSpPr>
          <p:cNvPr id="530" name="Google Shape;530;p57"/>
          <p:cNvSpPr txBox="1"/>
          <p:nvPr/>
        </p:nvSpPr>
        <p:spPr>
          <a:xfrm>
            <a:off x="3065200" y="3060575"/>
            <a:ext cx="24606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erdana"/>
                <a:ea typeface="Verdana"/>
                <a:cs typeface="Verdana"/>
                <a:sym typeface="Verdana"/>
              </a:rPr>
              <a:t>Instructors:</a:t>
            </a:r>
            <a:endParaRPr b="1" sz="1300">
              <a:solidFill>
                <a:schemeClr val="dk1"/>
              </a:solidFill>
              <a:latin typeface="Verdana"/>
              <a:ea typeface="Verdana"/>
              <a:cs typeface="Verdana"/>
              <a:sym typeface="Verdana"/>
            </a:endParaRPr>
          </a:p>
        </p:txBody>
      </p:sp>
      <p:sp>
        <p:nvSpPr>
          <p:cNvPr id="531" name="Google Shape;531;p57"/>
          <p:cNvSpPr txBox="1"/>
          <p:nvPr>
            <p:ph idx="11" type="ftr"/>
          </p:nvPr>
        </p:nvSpPr>
        <p:spPr>
          <a:xfrm>
            <a:off x="454025" y="496515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Verizon Role: Digital Marketing Catalyst</a:t>
            </a:r>
            <a:endParaRPr sz="3600"/>
          </a:p>
        </p:txBody>
      </p:sp>
      <p:pic>
        <p:nvPicPr>
          <p:cNvPr id="537" name="Google Shape;537;p58"/>
          <p:cNvPicPr preferRelativeResize="0"/>
          <p:nvPr/>
        </p:nvPicPr>
        <p:blipFill>
          <a:blip r:embed="rId3">
            <a:alphaModFix/>
          </a:blip>
          <a:stretch>
            <a:fillRect/>
          </a:stretch>
        </p:blipFill>
        <p:spPr>
          <a:xfrm>
            <a:off x="6653725" y="3888525"/>
            <a:ext cx="2243425" cy="988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ph type="title"/>
          </p:nvPr>
        </p:nvSpPr>
        <p:spPr>
          <a:xfrm>
            <a:off x="474550" y="144050"/>
            <a:ext cx="8520600" cy="6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Verizon Position</a:t>
            </a:r>
            <a:endParaRPr sz="2400">
              <a:solidFill>
                <a:srgbClr val="333333"/>
              </a:solidFill>
              <a:latin typeface="Calibri"/>
              <a:ea typeface="Calibri"/>
              <a:cs typeface="Calibri"/>
              <a:sym typeface="Calibri"/>
            </a:endParaRPr>
          </a:p>
          <a:p>
            <a:pPr indent="0" lvl="0" marL="0" rtl="0" algn="l">
              <a:spcBef>
                <a:spcPts val="0"/>
              </a:spcBef>
              <a:spcAft>
                <a:spcPts val="0"/>
              </a:spcAft>
              <a:buNone/>
            </a:pPr>
            <a:r>
              <a:t/>
            </a:r>
            <a:endParaRPr/>
          </a:p>
        </p:txBody>
      </p:sp>
      <p:sp>
        <p:nvSpPr>
          <p:cNvPr id="543" name="Google Shape;543;p59"/>
          <p:cNvSpPr txBox="1"/>
          <p:nvPr>
            <p:ph idx="1" type="body"/>
          </p:nvPr>
        </p:nvSpPr>
        <p:spPr>
          <a:xfrm>
            <a:off x="474550" y="983475"/>
            <a:ext cx="3865200" cy="3339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solidFill>
                  <a:schemeClr val="dk1"/>
                </a:solidFill>
              </a:rPr>
              <a:t>Verizon Leadership </a:t>
            </a:r>
            <a:endParaRPr sz="1800">
              <a:solidFill>
                <a:schemeClr val="dk1"/>
              </a:solidFill>
            </a:endParaRPr>
          </a:p>
          <a:p>
            <a:pPr indent="0" lvl="0" marL="0" rtl="0" algn="l">
              <a:lnSpc>
                <a:spcPct val="100000"/>
              </a:lnSpc>
              <a:spcBef>
                <a:spcPts val="0"/>
              </a:spcBef>
              <a:spcAft>
                <a:spcPts val="0"/>
              </a:spcAft>
              <a:buNone/>
            </a:pPr>
            <a:r>
              <a:rPr lang="en" sz="1800">
                <a:solidFill>
                  <a:schemeClr val="dk1"/>
                </a:solidFill>
              </a:rPr>
              <a:t>Development Program (VLDP)</a:t>
            </a:r>
            <a:endParaRPr sz="18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30200" lvl="0" marL="457200" rtl="0" algn="l">
              <a:lnSpc>
                <a:spcPct val="100000"/>
              </a:lnSpc>
              <a:spcBef>
                <a:spcPts val="0"/>
              </a:spcBef>
              <a:spcAft>
                <a:spcPts val="0"/>
              </a:spcAft>
              <a:buClr>
                <a:srgbClr val="222222"/>
              </a:buClr>
              <a:buSzPts val="1600"/>
              <a:buChar char="●"/>
            </a:pPr>
            <a:r>
              <a:rPr lang="en" sz="1600">
                <a:solidFill>
                  <a:srgbClr val="222222"/>
                </a:solidFill>
              </a:rPr>
              <a:t>Designed to drive success of Verizon’s future leaders. </a:t>
            </a:r>
            <a:endParaRPr sz="1600">
              <a:solidFill>
                <a:srgbClr val="222222"/>
              </a:solidFill>
            </a:endParaRPr>
          </a:p>
          <a:p>
            <a:pPr indent="-330200" lvl="0" marL="457200" rtl="0" algn="l">
              <a:lnSpc>
                <a:spcPct val="100000"/>
              </a:lnSpc>
              <a:spcBef>
                <a:spcPts val="1000"/>
              </a:spcBef>
              <a:spcAft>
                <a:spcPts val="0"/>
              </a:spcAft>
              <a:buClr>
                <a:srgbClr val="222222"/>
              </a:buClr>
              <a:buSzPts val="1600"/>
              <a:buChar char="●"/>
            </a:pPr>
            <a:r>
              <a:rPr lang="en" sz="1600">
                <a:solidFill>
                  <a:srgbClr val="222222"/>
                </a:solidFill>
              </a:rPr>
              <a:t>Provides college graduates a 3-4 year immersive experience as the build leadership skills</a:t>
            </a:r>
            <a:endParaRPr sz="1600">
              <a:solidFill>
                <a:srgbClr val="222222"/>
              </a:solidFill>
            </a:endParaRPr>
          </a:p>
          <a:p>
            <a:pPr indent="-330200" lvl="0" marL="457200" rtl="0" algn="l">
              <a:lnSpc>
                <a:spcPct val="100000"/>
              </a:lnSpc>
              <a:spcBef>
                <a:spcPts val="1000"/>
              </a:spcBef>
              <a:spcAft>
                <a:spcPts val="0"/>
              </a:spcAft>
              <a:buClr>
                <a:srgbClr val="222222"/>
              </a:buClr>
              <a:buSzPts val="1600"/>
              <a:buChar char="●"/>
            </a:pPr>
            <a:r>
              <a:rPr lang="en" sz="1600">
                <a:solidFill>
                  <a:srgbClr val="222222"/>
                </a:solidFill>
              </a:rPr>
              <a:t>Customized job rotations, leadership development curriculum, networking activities, hands-on learning, and opportunity to present to senior leadership</a:t>
            </a:r>
            <a:endParaRPr sz="1600">
              <a:solidFill>
                <a:srgbClr val="222222"/>
              </a:solidFill>
            </a:endParaRPr>
          </a:p>
          <a:p>
            <a:pPr indent="0" lvl="0" marL="0" rtl="0" algn="l">
              <a:spcBef>
                <a:spcPts val="1000"/>
              </a:spcBef>
              <a:spcAft>
                <a:spcPts val="0"/>
              </a:spcAft>
              <a:buNone/>
            </a:pPr>
            <a:r>
              <a:t/>
            </a:r>
            <a:endParaRPr/>
          </a:p>
        </p:txBody>
      </p:sp>
      <p:sp>
        <p:nvSpPr>
          <p:cNvPr id="544" name="Google Shape;544;p59"/>
          <p:cNvSpPr txBox="1"/>
          <p:nvPr>
            <p:ph idx="1" type="body"/>
          </p:nvPr>
        </p:nvSpPr>
        <p:spPr>
          <a:xfrm>
            <a:off x="4775275" y="983475"/>
            <a:ext cx="4056900" cy="3339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800">
                <a:solidFill>
                  <a:schemeClr val="dk1"/>
                </a:solidFill>
              </a:rPr>
              <a:t>Marketing Catalyst in Digital Sales</a:t>
            </a:r>
            <a:endParaRPr sz="1800"/>
          </a:p>
          <a:p>
            <a:pPr indent="0" lvl="0" marL="0" rtl="0" algn="l">
              <a:lnSpc>
                <a:spcPct val="100000"/>
              </a:lnSpc>
              <a:spcBef>
                <a:spcPts val="0"/>
              </a:spcBef>
              <a:spcAft>
                <a:spcPts val="0"/>
              </a:spcAft>
              <a:buNone/>
            </a:pPr>
            <a:r>
              <a:t/>
            </a:r>
            <a:endParaRPr sz="1800"/>
          </a:p>
          <a:p>
            <a:pPr indent="-330200" lvl="0" marL="457200" rtl="0" algn="l">
              <a:lnSpc>
                <a:spcPct val="100000"/>
              </a:lnSpc>
              <a:spcBef>
                <a:spcPts val="0"/>
              </a:spcBef>
              <a:spcAft>
                <a:spcPts val="0"/>
              </a:spcAft>
              <a:buClr>
                <a:srgbClr val="222222"/>
              </a:buClr>
              <a:buSzPts val="1600"/>
              <a:buChar char="●"/>
            </a:pPr>
            <a:r>
              <a:rPr b="1" lang="en" sz="1600">
                <a:solidFill>
                  <a:srgbClr val="222222"/>
                </a:solidFill>
              </a:rPr>
              <a:t>Digital Sales</a:t>
            </a:r>
            <a:r>
              <a:rPr lang="en" sz="1600">
                <a:solidFill>
                  <a:srgbClr val="222222"/>
                </a:solidFill>
              </a:rPr>
              <a:t> = driving marketing, sales and growth on </a:t>
            </a:r>
            <a:r>
              <a:rPr lang="en" sz="1600" u="sng">
                <a:solidFill>
                  <a:srgbClr val="222222"/>
                </a:solidFill>
              </a:rPr>
              <a:t>Verizon.com</a:t>
            </a:r>
            <a:r>
              <a:rPr lang="en" sz="1600">
                <a:solidFill>
                  <a:srgbClr val="222222"/>
                </a:solidFill>
              </a:rPr>
              <a:t> using Artificial Intelligence (AI) and Machine Learning (ML)</a:t>
            </a:r>
            <a:endParaRPr sz="1600">
              <a:solidFill>
                <a:srgbClr val="222222"/>
              </a:solidFill>
            </a:endParaRPr>
          </a:p>
          <a:p>
            <a:pPr indent="0" lvl="0" marL="457200" rtl="0" algn="l">
              <a:lnSpc>
                <a:spcPct val="100000"/>
              </a:lnSpc>
              <a:spcBef>
                <a:spcPts val="1000"/>
              </a:spcBef>
              <a:spcAft>
                <a:spcPts val="0"/>
              </a:spcAft>
              <a:buNone/>
            </a:pPr>
            <a:r>
              <a:t/>
            </a:r>
            <a:endParaRPr sz="1600">
              <a:solidFill>
                <a:srgbClr val="222222"/>
              </a:solidFill>
            </a:endParaRPr>
          </a:p>
          <a:p>
            <a:pPr indent="0" lvl="0" marL="0" rtl="0" algn="l">
              <a:spcBef>
                <a:spcPts val="1000"/>
              </a:spcBef>
              <a:spcAft>
                <a:spcPts val="0"/>
              </a:spcAft>
              <a:buNone/>
            </a:pPr>
            <a:r>
              <a:t/>
            </a:r>
            <a:endParaRPr/>
          </a:p>
        </p:txBody>
      </p:sp>
      <p:pic>
        <p:nvPicPr>
          <p:cNvPr id="545" name="Google Shape;545;p59"/>
          <p:cNvPicPr preferRelativeResize="0"/>
          <p:nvPr/>
        </p:nvPicPr>
        <p:blipFill>
          <a:blip r:embed="rId3">
            <a:alphaModFix/>
          </a:blip>
          <a:stretch>
            <a:fillRect/>
          </a:stretch>
        </p:blipFill>
        <p:spPr>
          <a:xfrm>
            <a:off x="4775274" y="2571750"/>
            <a:ext cx="4056899" cy="2323599"/>
          </a:xfrm>
          <a:prstGeom prst="rect">
            <a:avLst/>
          </a:prstGeom>
          <a:noFill/>
          <a:ln>
            <a:noFill/>
          </a:ln>
        </p:spPr>
      </p:pic>
      <p:sp>
        <p:nvSpPr>
          <p:cNvPr id="546" name="Google Shape;546;p59"/>
          <p:cNvSpPr txBox="1"/>
          <p:nvPr/>
        </p:nvSpPr>
        <p:spPr>
          <a:xfrm>
            <a:off x="5031175" y="2865100"/>
            <a:ext cx="3545100" cy="773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type="title"/>
          </p:nvPr>
        </p:nvSpPr>
        <p:spPr>
          <a:xfrm>
            <a:off x="474550" y="144050"/>
            <a:ext cx="8520600" cy="6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Marketing Catalyst in Digital Sales</a:t>
            </a:r>
            <a:endParaRPr sz="2400">
              <a:solidFill>
                <a:srgbClr val="333333"/>
              </a:solidFill>
              <a:latin typeface="Calibri"/>
              <a:ea typeface="Calibri"/>
              <a:cs typeface="Calibri"/>
              <a:sym typeface="Calibri"/>
            </a:endParaRPr>
          </a:p>
          <a:p>
            <a:pPr indent="0" lvl="0" marL="0" rtl="0" algn="l">
              <a:spcBef>
                <a:spcPts val="0"/>
              </a:spcBef>
              <a:spcAft>
                <a:spcPts val="0"/>
              </a:spcAft>
              <a:buNone/>
            </a:pPr>
            <a:r>
              <a:t/>
            </a:r>
            <a:endParaRPr/>
          </a:p>
        </p:txBody>
      </p:sp>
      <p:sp>
        <p:nvSpPr>
          <p:cNvPr id="552" name="Google Shape;552;p60"/>
          <p:cNvSpPr txBox="1"/>
          <p:nvPr>
            <p:ph idx="1" type="body"/>
          </p:nvPr>
        </p:nvSpPr>
        <p:spPr>
          <a:xfrm>
            <a:off x="474550" y="793475"/>
            <a:ext cx="8265300" cy="1228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800"/>
              <a:t>What do we do?</a:t>
            </a:r>
            <a:endParaRPr b="1"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Innovate and initiate business problems to drive AI driven solutions, derive actionable insights, and push forward marketing and sales.</a:t>
            </a:r>
            <a:endParaRPr sz="1800"/>
          </a:p>
          <a:p>
            <a:pPr indent="0" lvl="0" marL="457200" rtl="0" algn="l">
              <a:lnSpc>
                <a:spcPct val="100000"/>
              </a:lnSpc>
              <a:spcBef>
                <a:spcPts val="0"/>
              </a:spcBef>
              <a:spcAft>
                <a:spcPts val="0"/>
              </a:spcAft>
              <a:buNone/>
            </a:pPr>
            <a:r>
              <a:t/>
            </a:r>
            <a:endParaRPr sz="1600">
              <a:solidFill>
                <a:srgbClr val="222222"/>
              </a:solidFill>
            </a:endParaRPr>
          </a:p>
          <a:p>
            <a:pPr indent="0" lvl="0" marL="0" rtl="0" algn="l">
              <a:spcBef>
                <a:spcPts val="1000"/>
              </a:spcBef>
              <a:spcAft>
                <a:spcPts val="0"/>
              </a:spcAft>
              <a:buNone/>
            </a:pPr>
            <a:r>
              <a:t/>
            </a:r>
            <a:endParaRPr/>
          </a:p>
        </p:txBody>
      </p:sp>
      <p:sp>
        <p:nvSpPr>
          <p:cNvPr id="553" name="Google Shape;553;p60"/>
          <p:cNvSpPr txBox="1"/>
          <p:nvPr/>
        </p:nvSpPr>
        <p:spPr>
          <a:xfrm>
            <a:off x="553275" y="2172150"/>
            <a:ext cx="3299100" cy="2295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Understand</a:t>
            </a:r>
            <a:r>
              <a:rPr lang="en" sz="1600">
                <a:latin typeface="Roboto"/>
                <a:ea typeface="Roboto"/>
                <a:cs typeface="Roboto"/>
                <a:sym typeface="Roboto"/>
              </a:rPr>
              <a:t> the business problem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Translate technical tasks that need to be carried out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Connect with the right team members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Apply problem solving techniques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Follow </a:t>
            </a:r>
            <a:r>
              <a:rPr lang="en" sz="1600">
                <a:latin typeface="Roboto"/>
                <a:ea typeface="Roboto"/>
                <a:cs typeface="Roboto"/>
                <a:sym typeface="Roboto"/>
              </a:rPr>
              <a:t>through</a:t>
            </a:r>
            <a:r>
              <a:rPr lang="en" sz="1600">
                <a:latin typeface="Roboto"/>
                <a:ea typeface="Roboto"/>
                <a:cs typeface="Roboto"/>
                <a:sym typeface="Roboto"/>
              </a:rPr>
              <a:t> with the team to deliver results</a:t>
            </a:r>
            <a:endParaRPr sz="1600">
              <a:latin typeface="Roboto"/>
              <a:ea typeface="Roboto"/>
              <a:cs typeface="Roboto"/>
              <a:sym typeface="Roboto"/>
            </a:endParaRPr>
          </a:p>
        </p:txBody>
      </p:sp>
      <p:sp>
        <p:nvSpPr>
          <p:cNvPr id="554" name="Google Shape;554;p60"/>
          <p:cNvSpPr txBox="1"/>
          <p:nvPr/>
        </p:nvSpPr>
        <p:spPr>
          <a:xfrm>
            <a:off x="4732375" y="2140100"/>
            <a:ext cx="3299100" cy="22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Teams we interact with:</a:t>
            </a:r>
            <a:endParaRPr b="1"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Business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Marketing</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Data Engineering</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Global Technology Services (GTS) - Frontend/Backend engineers &amp; Architects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AI Center (Data Scientists)</a:t>
            </a:r>
            <a:endParaRPr sz="16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1"/>
          <p:cNvSpPr txBox="1"/>
          <p:nvPr>
            <p:ph type="title"/>
          </p:nvPr>
        </p:nvSpPr>
        <p:spPr>
          <a:xfrm>
            <a:off x="474550" y="144050"/>
            <a:ext cx="8520600" cy="6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Projects</a:t>
            </a:r>
            <a:endParaRPr sz="2400">
              <a:solidFill>
                <a:srgbClr val="333333"/>
              </a:solidFill>
              <a:latin typeface="Calibri"/>
              <a:ea typeface="Calibri"/>
              <a:cs typeface="Calibri"/>
              <a:sym typeface="Calibri"/>
            </a:endParaRPr>
          </a:p>
          <a:p>
            <a:pPr indent="0" lvl="0" marL="0" rtl="0" algn="l">
              <a:spcBef>
                <a:spcPts val="0"/>
              </a:spcBef>
              <a:spcAft>
                <a:spcPts val="0"/>
              </a:spcAft>
              <a:buNone/>
            </a:pPr>
            <a:r>
              <a:t/>
            </a:r>
            <a:endParaRPr/>
          </a:p>
        </p:txBody>
      </p:sp>
      <p:sp>
        <p:nvSpPr>
          <p:cNvPr id="560" name="Google Shape;560;p61"/>
          <p:cNvSpPr txBox="1"/>
          <p:nvPr/>
        </p:nvSpPr>
        <p:spPr>
          <a:xfrm>
            <a:off x="524550" y="728550"/>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61" name="Google Shape;561;p61"/>
          <p:cNvSpPr txBox="1"/>
          <p:nvPr/>
        </p:nvSpPr>
        <p:spPr>
          <a:xfrm>
            <a:off x="3722250" y="675650"/>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62" name="Google Shape;562;p61"/>
          <p:cNvSpPr txBox="1"/>
          <p:nvPr/>
        </p:nvSpPr>
        <p:spPr>
          <a:xfrm>
            <a:off x="539125" y="772250"/>
            <a:ext cx="2491500" cy="3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Consolidate Reporting</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rgbClr val="222222"/>
                </a:solidFill>
                <a:latin typeface="Roboto"/>
                <a:ea typeface="Roboto"/>
                <a:cs typeface="Roboto"/>
                <a:sym typeface="Roboto"/>
              </a:rPr>
              <a:t>Establish a one stop shop to </a:t>
            </a:r>
            <a:r>
              <a:rPr lang="en" sz="1800">
                <a:solidFill>
                  <a:srgbClr val="222222"/>
                </a:solidFill>
                <a:latin typeface="Roboto"/>
                <a:ea typeface="Roboto"/>
                <a:cs typeface="Roboto"/>
                <a:sym typeface="Roboto"/>
              </a:rPr>
              <a:t>evaluate</a:t>
            </a:r>
            <a:r>
              <a:rPr lang="en" sz="1800">
                <a:solidFill>
                  <a:srgbClr val="222222"/>
                </a:solidFill>
                <a:latin typeface="Roboto"/>
                <a:ea typeface="Roboto"/>
                <a:cs typeface="Roboto"/>
                <a:sym typeface="Roboto"/>
              </a:rPr>
              <a:t> models and personalization services on the digital platform</a:t>
            </a:r>
            <a:endParaRPr sz="1800" u="sng">
              <a:solidFill>
                <a:srgbClr val="222222"/>
              </a:solidFill>
              <a:latin typeface="Roboto"/>
              <a:ea typeface="Roboto"/>
              <a:cs typeface="Roboto"/>
              <a:sym typeface="Roboto"/>
            </a:endParaRPr>
          </a:p>
        </p:txBody>
      </p:sp>
      <p:sp>
        <p:nvSpPr>
          <p:cNvPr id="563" name="Google Shape;563;p61"/>
          <p:cNvSpPr txBox="1"/>
          <p:nvPr/>
        </p:nvSpPr>
        <p:spPr>
          <a:xfrm>
            <a:off x="6406875" y="772250"/>
            <a:ext cx="2353800" cy="381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Roboto"/>
                <a:ea typeface="Roboto"/>
                <a:cs typeface="Roboto"/>
                <a:sym typeface="Roboto"/>
              </a:rPr>
              <a:t>Confluence Page</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a:p>
            <a:pPr indent="0" lvl="0" marL="0" rtl="0" algn="r">
              <a:spcBef>
                <a:spcPts val="0"/>
              </a:spcBef>
              <a:spcAft>
                <a:spcPts val="0"/>
              </a:spcAft>
              <a:buNone/>
            </a:pPr>
            <a:r>
              <a:rPr lang="en" sz="1800">
                <a:solidFill>
                  <a:srgbClr val="222222"/>
                </a:solidFill>
                <a:latin typeface="Roboto"/>
                <a:ea typeface="Roboto"/>
                <a:cs typeface="Roboto"/>
                <a:sym typeface="Roboto"/>
              </a:rPr>
              <a:t>Document team’s projects and share with the business to get up to speed on evaluating the enabled services</a:t>
            </a:r>
            <a:endParaRPr sz="1800">
              <a:solidFill>
                <a:srgbClr val="222222"/>
              </a:solidFill>
              <a:latin typeface="Roboto"/>
              <a:ea typeface="Roboto"/>
              <a:cs typeface="Roboto"/>
              <a:sym typeface="Roboto"/>
            </a:endParaRPr>
          </a:p>
        </p:txBody>
      </p:sp>
      <p:sp>
        <p:nvSpPr>
          <p:cNvPr id="564" name="Google Shape;564;p61"/>
          <p:cNvSpPr txBox="1"/>
          <p:nvPr/>
        </p:nvSpPr>
        <p:spPr>
          <a:xfrm>
            <a:off x="3142850" y="772250"/>
            <a:ext cx="3151800" cy="38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Analysis</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a:p>
            <a:pPr indent="0" lvl="0" marL="0" rtl="0" algn="ctr">
              <a:spcBef>
                <a:spcPts val="0"/>
              </a:spcBef>
              <a:spcAft>
                <a:spcPts val="0"/>
              </a:spcAft>
              <a:buNone/>
            </a:pPr>
            <a:r>
              <a:rPr b="1" lang="en" sz="1800">
                <a:solidFill>
                  <a:srgbClr val="222222"/>
                </a:solidFill>
                <a:latin typeface="Roboto"/>
                <a:ea typeface="Roboto"/>
                <a:cs typeface="Roboto"/>
                <a:sym typeface="Roboto"/>
              </a:rPr>
              <a:t>Use</a:t>
            </a:r>
            <a:r>
              <a:rPr lang="en" sz="1800">
                <a:solidFill>
                  <a:srgbClr val="222222"/>
                </a:solidFill>
                <a:latin typeface="Roboto"/>
                <a:ea typeface="Roboto"/>
                <a:cs typeface="Roboto"/>
                <a:sym typeface="Roboto"/>
              </a:rPr>
              <a:t> reporting tools to assess model performance as well as user behavior, trends, and interaction. </a:t>
            </a:r>
            <a:r>
              <a:rPr b="1" lang="en" sz="1800">
                <a:solidFill>
                  <a:srgbClr val="222222"/>
                </a:solidFill>
                <a:latin typeface="Roboto"/>
                <a:ea typeface="Roboto"/>
                <a:cs typeface="Roboto"/>
                <a:sym typeface="Roboto"/>
              </a:rPr>
              <a:t>Identify</a:t>
            </a:r>
            <a:r>
              <a:rPr lang="en" sz="1800">
                <a:solidFill>
                  <a:srgbClr val="222222"/>
                </a:solidFill>
                <a:latin typeface="Roboto"/>
                <a:ea typeface="Roboto"/>
                <a:cs typeface="Roboto"/>
                <a:sym typeface="Roboto"/>
              </a:rPr>
              <a:t> areas of opportunities to implement AI/ML. </a:t>
            </a:r>
            <a:r>
              <a:rPr b="1" lang="en" sz="1800">
                <a:solidFill>
                  <a:srgbClr val="222222"/>
                </a:solidFill>
                <a:latin typeface="Roboto"/>
                <a:ea typeface="Roboto"/>
                <a:cs typeface="Roboto"/>
                <a:sym typeface="Roboto"/>
              </a:rPr>
              <a:t>Derive</a:t>
            </a:r>
            <a:r>
              <a:rPr lang="en" sz="1800">
                <a:solidFill>
                  <a:srgbClr val="222222"/>
                </a:solidFill>
                <a:latin typeface="Roboto"/>
                <a:ea typeface="Roboto"/>
                <a:cs typeface="Roboto"/>
                <a:sym typeface="Roboto"/>
              </a:rPr>
              <a:t> business value for model/experience implementations</a:t>
            </a:r>
            <a:endParaRPr sz="1800">
              <a:solidFill>
                <a:srgbClr val="222222"/>
              </a:solidFill>
              <a:latin typeface="Roboto"/>
              <a:ea typeface="Roboto"/>
              <a:cs typeface="Roboto"/>
              <a:sym typeface="Roboto"/>
            </a:endParaRPr>
          </a:p>
        </p:txBody>
      </p:sp>
      <p:pic>
        <p:nvPicPr>
          <p:cNvPr id="565" name="Google Shape;565;p61"/>
          <p:cNvPicPr preferRelativeResize="0"/>
          <p:nvPr/>
        </p:nvPicPr>
        <p:blipFill>
          <a:blip r:embed="rId3">
            <a:alphaModFix/>
          </a:blip>
          <a:stretch>
            <a:fillRect/>
          </a:stretch>
        </p:blipFill>
        <p:spPr>
          <a:xfrm>
            <a:off x="3142849" y="3829000"/>
            <a:ext cx="1027587" cy="1023025"/>
          </a:xfrm>
          <a:prstGeom prst="rect">
            <a:avLst/>
          </a:prstGeom>
          <a:noFill/>
          <a:ln>
            <a:noFill/>
          </a:ln>
        </p:spPr>
      </p:pic>
      <p:pic>
        <p:nvPicPr>
          <p:cNvPr id="566" name="Google Shape;566;p61"/>
          <p:cNvPicPr preferRelativeResize="0"/>
          <p:nvPr/>
        </p:nvPicPr>
        <p:blipFill>
          <a:blip r:embed="rId4">
            <a:alphaModFix/>
          </a:blip>
          <a:stretch>
            <a:fillRect/>
          </a:stretch>
        </p:blipFill>
        <p:spPr>
          <a:xfrm>
            <a:off x="5039425" y="3828987"/>
            <a:ext cx="1179661" cy="1023025"/>
          </a:xfrm>
          <a:prstGeom prst="rect">
            <a:avLst/>
          </a:prstGeom>
          <a:noFill/>
          <a:ln>
            <a:noFill/>
          </a:ln>
        </p:spPr>
      </p:pic>
      <p:pic>
        <p:nvPicPr>
          <p:cNvPr id="567" name="Google Shape;567;p61"/>
          <p:cNvPicPr preferRelativeResize="0"/>
          <p:nvPr/>
        </p:nvPicPr>
        <p:blipFill>
          <a:blip r:embed="rId5">
            <a:alphaModFix/>
          </a:blip>
          <a:stretch>
            <a:fillRect/>
          </a:stretch>
        </p:blipFill>
        <p:spPr>
          <a:xfrm>
            <a:off x="4107601" y="3787662"/>
            <a:ext cx="1105700" cy="1105700"/>
          </a:xfrm>
          <a:prstGeom prst="rect">
            <a:avLst/>
          </a:prstGeom>
          <a:noFill/>
          <a:ln>
            <a:noFill/>
          </a:ln>
        </p:spPr>
      </p:pic>
      <p:pic>
        <p:nvPicPr>
          <p:cNvPr id="568" name="Google Shape;568;p61"/>
          <p:cNvPicPr preferRelativeResize="0"/>
          <p:nvPr/>
        </p:nvPicPr>
        <p:blipFill>
          <a:blip r:embed="rId6">
            <a:alphaModFix/>
          </a:blip>
          <a:stretch>
            <a:fillRect/>
          </a:stretch>
        </p:blipFill>
        <p:spPr>
          <a:xfrm>
            <a:off x="422525" y="3231803"/>
            <a:ext cx="2491501" cy="1758722"/>
          </a:xfrm>
          <a:prstGeom prst="rect">
            <a:avLst/>
          </a:prstGeom>
          <a:noFill/>
          <a:ln>
            <a:noFill/>
          </a:ln>
        </p:spPr>
      </p:pic>
      <p:pic>
        <p:nvPicPr>
          <p:cNvPr id="569" name="Google Shape;569;p61"/>
          <p:cNvPicPr preferRelativeResize="0"/>
          <p:nvPr/>
        </p:nvPicPr>
        <p:blipFill rotWithShape="1">
          <a:blip r:embed="rId7">
            <a:alphaModFix/>
          </a:blip>
          <a:srcRect b="0" l="18891" r="16567" t="0"/>
          <a:stretch/>
        </p:blipFill>
        <p:spPr>
          <a:xfrm>
            <a:off x="6818500" y="3325800"/>
            <a:ext cx="1942175" cy="1570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2"/>
          <p:cNvSpPr txBox="1"/>
          <p:nvPr>
            <p:ph type="title"/>
          </p:nvPr>
        </p:nvSpPr>
        <p:spPr>
          <a:xfrm>
            <a:off x="474550" y="144050"/>
            <a:ext cx="8520600" cy="6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How GQP Helped</a:t>
            </a:r>
            <a:endParaRPr sz="2400">
              <a:solidFill>
                <a:srgbClr val="333333"/>
              </a:solidFill>
              <a:latin typeface="Calibri"/>
              <a:ea typeface="Calibri"/>
              <a:cs typeface="Calibri"/>
              <a:sym typeface="Calibri"/>
            </a:endParaRPr>
          </a:p>
          <a:p>
            <a:pPr indent="0" lvl="0" marL="0" rtl="0" algn="l">
              <a:spcBef>
                <a:spcPts val="0"/>
              </a:spcBef>
              <a:spcAft>
                <a:spcPts val="0"/>
              </a:spcAft>
              <a:buNone/>
            </a:pPr>
            <a:r>
              <a:t/>
            </a:r>
            <a:endParaRPr/>
          </a:p>
        </p:txBody>
      </p:sp>
      <p:sp>
        <p:nvSpPr>
          <p:cNvPr id="575" name="Google Shape;575;p62"/>
          <p:cNvSpPr txBox="1"/>
          <p:nvPr/>
        </p:nvSpPr>
        <p:spPr>
          <a:xfrm>
            <a:off x="524550" y="728550"/>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6" name="Google Shape;576;p62"/>
          <p:cNvSpPr txBox="1"/>
          <p:nvPr/>
        </p:nvSpPr>
        <p:spPr>
          <a:xfrm>
            <a:off x="3722250" y="675650"/>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7" name="Google Shape;577;p62"/>
          <p:cNvSpPr txBox="1"/>
          <p:nvPr/>
        </p:nvSpPr>
        <p:spPr>
          <a:xfrm>
            <a:off x="553200" y="906300"/>
            <a:ext cx="7709400" cy="334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Hands on project based experience and effective teamwork skills</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Learning to run effective meetings</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Presenting to sponsors that prepared me for executive leadership level presentations</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Translating complex technical concepts into understandable bullet points</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Exposure to different type of models that I can apply at work and suggest innovative approaches to business problems</a:t>
            </a:r>
            <a:endParaRPr sz="1800">
              <a:latin typeface="Roboto"/>
              <a:ea typeface="Roboto"/>
              <a:cs typeface="Roboto"/>
              <a:sym typeface="Roboto"/>
            </a:endParaRPr>
          </a:p>
          <a:p>
            <a:pPr indent="0" lvl="0" marL="457200" rtl="0" algn="l">
              <a:spcBef>
                <a:spcPts val="1000"/>
              </a:spcBef>
              <a:spcAft>
                <a:spcPts val="0"/>
              </a:spcAft>
              <a:buNone/>
            </a:pPr>
            <a:r>
              <a:t/>
            </a:r>
            <a:endParaRPr sz="1800">
              <a:latin typeface="Roboto"/>
              <a:ea typeface="Roboto"/>
              <a:cs typeface="Roboto"/>
              <a:sym typeface="Roboto"/>
            </a:endParaRPr>
          </a:p>
          <a:p>
            <a:pPr indent="0" lvl="0" marL="0" rtl="0" algn="l">
              <a:spcBef>
                <a:spcPts val="1000"/>
              </a:spcBef>
              <a:spcAft>
                <a:spcPts val="0"/>
              </a:spcAft>
              <a:buNone/>
            </a:pPr>
            <a:r>
              <a:t/>
            </a:r>
            <a:endParaRPr sz="1800">
              <a:latin typeface="Roboto"/>
              <a:ea typeface="Roboto"/>
              <a:cs typeface="Roboto"/>
              <a:sym typeface="Roboto"/>
            </a:endParaRPr>
          </a:p>
          <a:p>
            <a:pPr indent="0" lvl="0" marL="457200" rtl="0" algn="l">
              <a:spcBef>
                <a:spcPts val="1000"/>
              </a:spcBef>
              <a:spcAft>
                <a:spcPts val="0"/>
              </a:spcAft>
              <a:buNone/>
            </a:pPr>
            <a:r>
              <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Tips &amp; Skills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nvSpPr>
        <p:spPr>
          <a:xfrm>
            <a:off x="610800" y="615300"/>
            <a:ext cx="3961200" cy="3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Behavioral</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rgbClr val="222222"/>
              </a:solidFill>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Prepare by thinking of 2-3 teamwork experiences </a:t>
            </a:r>
            <a:endParaRPr sz="1800">
              <a:solidFill>
                <a:srgbClr val="222222"/>
              </a:solidFill>
              <a:latin typeface="Roboto"/>
              <a:ea typeface="Roboto"/>
              <a:cs typeface="Roboto"/>
              <a:sym typeface="Roboto"/>
            </a:endParaRPr>
          </a:p>
          <a:p>
            <a:pPr indent="-342900" lvl="0" marL="457200" rtl="0" algn="l">
              <a:spcBef>
                <a:spcPts val="100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Being spontaneous takes practice!</a:t>
            </a:r>
            <a:endParaRPr sz="700">
              <a:solidFill>
                <a:srgbClr val="222222"/>
              </a:solidFill>
              <a:latin typeface="Roboto"/>
              <a:ea typeface="Roboto"/>
              <a:cs typeface="Roboto"/>
              <a:sym typeface="Roboto"/>
            </a:endParaRPr>
          </a:p>
          <a:p>
            <a:pPr indent="-342900" lvl="0" marL="457200" rtl="0" algn="l">
              <a:spcBef>
                <a:spcPts val="100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Soft skills are </a:t>
            </a:r>
            <a:r>
              <a:rPr i="1" lang="en" sz="1800">
                <a:solidFill>
                  <a:srgbClr val="222222"/>
                </a:solidFill>
                <a:latin typeface="Roboto"/>
                <a:ea typeface="Roboto"/>
                <a:cs typeface="Roboto"/>
                <a:sym typeface="Roboto"/>
              </a:rPr>
              <a:t>very</a:t>
            </a:r>
            <a:r>
              <a:rPr lang="en" sz="1800">
                <a:solidFill>
                  <a:srgbClr val="222222"/>
                </a:solidFill>
                <a:latin typeface="Roboto"/>
                <a:ea typeface="Roboto"/>
                <a:cs typeface="Roboto"/>
                <a:sym typeface="Roboto"/>
              </a:rPr>
              <a:t> important in the real world</a:t>
            </a:r>
            <a:endParaRPr sz="1800">
              <a:solidFill>
                <a:srgbClr val="222222"/>
              </a:solidFill>
              <a:latin typeface="Roboto"/>
              <a:ea typeface="Roboto"/>
              <a:cs typeface="Roboto"/>
              <a:sym typeface="Roboto"/>
            </a:endParaRPr>
          </a:p>
          <a:p>
            <a:pPr indent="-342900" lvl="0" marL="457200" rtl="0" algn="l">
              <a:spcBef>
                <a:spcPts val="100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It’s okay to take risks, we learn valuable lessons when we pick up ourselves </a:t>
            </a:r>
            <a:endParaRPr sz="1800">
              <a:solidFill>
                <a:srgbClr val="222222"/>
              </a:solidFill>
              <a:latin typeface="Roboto"/>
              <a:ea typeface="Roboto"/>
              <a:cs typeface="Roboto"/>
              <a:sym typeface="Roboto"/>
            </a:endParaRPr>
          </a:p>
          <a:p>
            <a:pPr indent="-342900" lvl="0" marL="457200" rtl="0" algn="l">
              <a:spcBef>
                <a:spcPts val="1000"/>
              </a:spcBef>
              <a:spcAft>
                <a:spcPts val="1000"/>
              </a:spcAft>
              <a:buClr>
                <a:srgbClr val="222222"/>
              </a:buClr>
              <a:buSzPts val="1800"/>
              <a:buFont typeface="Roboto"/>
              <a:buChar char="●"/>
            </a:pPr>
            <a:r>
              <a:rPr lang="en" sz="1800">
                <a:solidFill>
                  <a:srgbClr val="222222"/>
                </a:solidFill>
                <a:latin typeface="Roboto"/>
                <a:ea typeface="Roboto"/>
                <a:cs typeface="Roboto"/>
                <a:sym typeface="Roboto"/>
              </a:rPr>
              <a:t>Take business classes to understand the concepts</a:t>
            </a:r>
            <a:endParaRPr sz="1800">
              <a:solidFill>
                <a:srgbClr val="222222"/>
              </a:solidFill>
              <a:latin typeface="Roboto"/>
              <a:ea typeface="Roboto"/>
              <a:cs typeface="Roboto"/>
              <a:sym typeface="Roboto"/>
            </a:endParaRPr>
          </a:p>
        </p:txBody>
      </p:sp>
      <p:sp>
        <p:nvSpPr>
          <p:cNvPr id="588" name="Google Shape;588;p64"/>
          <p:cNvSpPr txBox="1"/>
          <p:nvPr/>
        </p:nvSpPr>
        <p:spPr>
          <a:xfrm>
            <a:off x="4712325" y="631050"/>
            <a:ext cx="3961200" cy="38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Technical</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rgbClr val="222222"/>
              </a:solidFill>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Do your </a:t>
            </a:r>
            <a:r>
              <a:rPr lang="en" sz="1800">
                <a:solidFill>
                  <a:srgbClr val="222222"/>
                </a:solidFill>
                <a:latin typeface="Roboto"/>
                <a:ea typeface="Roboto"/>
                <a:cs typeface="Roboto"/>
                <a:sym typeface="Roboto"/>
              </a:rPr>
              <a:t>research</a:t>
            </a:r>
            <a:r>
              <a:rPr lang="en" sz="1800">
                <a:solidFill>
                  <a:srgbClr val="222222"/>
                </a:solidFill>
                <a:latin typeface="Roboto"/>
                <a:ea typeface="Roboto"/>
                <a:cs typeface="Roboto"/>
                <a:sym typeface="Roboto"/>
              </a:rPr>
              <a:t> </a:t>
            </a:r>
            <a:r>
              <a:rPr lang="en" sz="1800">
                <a:solidFill>
                  <a:srgbClr val="222222"/>
                </a:solidFill>
                <a:latin typeface="Roboto"/>
                <a:ea typeface="Roboto"/>
                <a:cs typeface="Roboto"/>
                <a:sym typeface="Roboto"/>
              </a:rPr>
              <a:t>about</a:t>
            </a:r>
            <a:r>
              <a:rPr lang="en" sz="1800">
                <a:solidFill>
                  <a:srgbClr val="222222"/>
                </a:solidFill>
                <a:latin typeface="Roboto"/>
                <a:ea typeface="Roboto"/>
                <a:cs typeface="Roboto"/>
                <a:sym typeface="Roboto"/>
              </a:rPr>
              <a:t> </a:t>
            </a:r>
            <a:r>
              <a:rPr lang="en" sz="1800">
                <a:solidFill>
                  <a:srgbClr val="222222"/>
                </a:solidFill>
                <a:latin typeface="Roboto"/>
                <a:ea typeface="Roboto"/>
                <a:cs typeface="Roboto"/>
                <a:sym typeface="Roboto"/>
              </a:rPr>
              <a:t>interesting</a:t>
            </a:r>
            <a:r>
              <a:rPr lang="en" sz="1800">
                <a:solidFill>
                  <a:srgbClr val="222222"/>
                </a:solidFill>
                <a:latin typeface="Roboto"/>
                <a:ea typeface="Roboto"/>
                <a:cs typeface="Roboto"/>
                <a:sym typeface="Roboto"/>
              </a:rPr>
              <a:t> and innovative technologies applied in the field</a:t>
            </a:r>
            <a:endParaRPr sz="1800">
              <a:solidFill>
                <a:srgbClr val="222222"/>
              </a:solidFill>
              <a:latin typeface="Roboto"/>
              <a:ea typeface="Roboto"/>
              <a:cs typeface="Roboto"/>
              <a:sym typeface="Roboto"/>
            </a:endParaRPr>
          </a:p>
          <a:p>
            <a:pPr indent="-342900" lvl="0" marL="457200" rtl="0" algn="l">
              <a:spcBef>
                <a:spcPts val="100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Talk about your ideas and how you might integrate into the current process and develop it</a:t>
            </a:r>
            <a:endParaRPr sz="1800">
              <a:solidFill>
                <a:srgbClr val="222222"/>
              </a:solidFill>
              <a:latin typeface="Roboto"/>
              <a:ea typeface="Roboto"/>
              <a:cs typeface="Roboto"/>
              <a:sym typeface="Roboto"/>
            </a:endParaRPr>
          </a:p>
          <a:p>
            <a:pPr indent="-342900" lvl="0" marL="457200" rtl="0" algn="l">
              <a:spcBef>
                <a:spcPts val="1000"/>
              </a:spcBef>
              <a:spcAft>
                <a:spcPts val="0"/>
              </a:spcAft>
              <a:buClr>
                <a:srgbClr val="222222"/>
              </a:buClr>
              <a:buSzPts val="1800"/>
              <a:buFont typeface="Roboto"/>
              <a:buChar char="●"/>
            </a:pPr>
            <a:r>
              <a:rPr lang="en" sz="1800">
                <a:solidFill>
                  <a:srgbClr val="222222"/>
                </a:solidFill>
                <a:latin typeface="Roboto"/>
                <a:ea typeface="Roboto"/>
                <a:cs typeface="Roboto"/>
                <a:sym typeface="Roboto"/>
              </a:rPr>
              <a:t>Leetcode for programming,</a:t>
            </a:r>
            <a:endParaRPr sz="1800">
              <a:solidFill>
                <a:srgbClr val="222222"/>
              </a:solidFill>
              <a:latin typeface="Roboto"/>
              <a:ea typeface="Roboto"/>
              <a:cs typeface="Roboto"/>
              <a:sym typeface="Roboto"/>
            </a:endParaRPr>
          </a:p>
          <a:p>
            <a:pPr indent="0" lvl="0" marL="457200" rtl="0" algn="l">
              <a:spcBef>
                <a:spcPts val="0"/>
              </a:spcBef>
              <a:spcAft>
                <a:spcPts val="0"/>
              </a:spcAft>
              <a:buNone/>
            </a:pPr>
            <a:r>
              <a:rPr lang="en" sz="1800">
                <a:solidFill>
                  <a:srgbClr val="222222"/>
                </a:solidFill>
                <a:latin typeface="Roboto"/>
                <a:ea typeface="Roboto"/>
                <a:cs typeface="Roboto"/>
                <a:sym typeface="Roboto"/>
              </a:rPr>
              <a:t>SQL and Python are significant</a:t>
            </a:r>
            <a:endParaRPr sz="600">
              <a:solidFill>
                <a:srgbClr val="222222"/>
              </a:solidFill>
              <a:latin typeface="Roboto"/>
              <a:ea typeface="Roboto"/>
              <a:cs typeface="Roboto"/>
              <a:sym typeface="Roboto"/>
            </a:endParaRPr>
          </a:p>
          <a:p>
            <a:pPr indent="0" lvl="0" marL="457200" rtl="0" algn="l">
              <a:spcBef>
                <a:spcPts val="0"/>
              </a:spcBef>
              <a:spcAft>
                <a:spcPts val="0"/>
              </a:spcAft>
              <a:buNone/>
            </a:pPr>
            <a:r>
              <a:t/>
            </a:r>
            <a:endParaRPr sz="600">
              <a:solidFill>
                <a:srgbClr val="222222"/>
              </a:solidFill>
              <a:latin typeface="Roboto"/>
              <a:ea typeface="Roboto"/>
              <a:cs typeface="Roboto"/>
              <a:sym typeface="Roboto"/>
            </a:endParaRPr>
          </a:p>
          <a:p>
            <a:pPr indent="-342900" lvl="0" marL="457200" rtl="0" algn="l">
              <a:spcBef>
                <a:spcPts val="0"/>
              </a:spcBef>
              <a:spcAft>
                <a:spcPts val="1000"/>
              </a:spcAft>
              <a:buClr>
                <a:srgbClr val="222222"/>
              </a:buClr>
              <a:buSzPts val="1800"/>
              <a:buFont typeface="Roboto"/>
              <a:buChar char="●"/>
            </a:pPr>
            <a:r>
              <a:rPr lang="en" sz="1800">
                <a:solidFill>
                  <a:srgbClr val="222222"/>
                </a:solidFill>
                <a:latin typeface="Roboto"/>
                <a:ea typeface="Roboto"/>
                <a:cs typeface="Roboto"/>
                <a:sym typeface="Roboto"/>
              </a:rPr>
              <a:t>Having technical knowledge is key to communicating effectively with various teams</a:t>
            </a:r>
            <a:endParaRPr sz="1800">
              <a:solidFill>
                <a:srgbClr val="222222"/>
              </a:solidFill>
              <a:latin typeface="Roboto"/>
              <a:ea typeface="Roboto"/>
              <a:cs typeface="Roboto"/>
              <a:sym typeface="Roboto"/>
            </a:endParaRPr>
          </a:p>
        </p:txBody>
      </p:sp>
      <p:sp>
        <p:nvSpPr>
          <p:cNvPr id="589" name="Google Shape;589;p64"/>
          <p:cNvSpPr txBox="1"/>
          <p:nvPr/>
        </p:nvSpPr>
        <p:spPr>
          <a:xfrm>
            <a:off x="450825" y="76200"/>
            <a:ext cx="6117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Interviews &amp; Workplace Tips/Skills</a:t>
            </a: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type="title"/>
          </p:nvPr>
        </p:nvSpPr>
        <p:spPr>
          <a:xfrm>
            <a:off x="31405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Q&amp;A</a:t>
            </a:r>
            <a:endParaRPr sz="9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407375" y="403925"/>
            <a:ext cx="7400400" cy="1626000"/>
          </a:xfrm>
          <a:prstGeom prst="rect">
            <a:avLst/>
          </a:prstGeom>
          <a:noFill/>
          <a:ln>
            <a:noFill/>
          </a:ln>
        </p:spPr>
        <p:txBody>
          <a:bodyPr anchorCtr="0" anchor="t" bIns="0" lIns="0" spcFirstLastPara="1" rIns="0" wrap="square" tIns="12700">
            <a:normAutofit/>
          </a:bodyPr>
          <a:lstStyle/>
          <a:p>
            <a:pPr indent="0" lvl="0" marL="12700" rtl="0" algn="l">
              <a:lnSpc>
                <a:spcPct val="100000"/>
              </a:lnSpc>
              <a:spcBef>
                <a:spcPts val="0"/>
              </a:spcBef>
              <a:spcAft>
                <a:spcPts val="0"/>
              </a:spcAft>
              <a:buNone/>
            </a:pPr>
            <a:r>
              <a:rPr lang="en" sz="3500">
                <a:solidFill>
                  <a:srgbClr val="3399FF"/>
                </a:solidFill>
              </a:rPr>
              <a:t>Entity Linking</a:t>
            </a:r>
            <a:br>
              <a:rPr lang="en" sz="3500">
                <a:solidFill>
                  <a:srgbClr val="3399FF"/>
                </a:solidFill>
              </a:rPr>
            </a:br>
            <a:r>
              <a:rPr lang="en" sz="3400">
                <a:solidFill>
                  <a:srgbClr val="3399FF"/>
                </a:solidFill>
              </a:rPr>
              <a:t>WPI-Basis Technology Project</a:t>
            </a:r>
            <a:endParaRPr sz="3400"/>
          </a:p>
          <a:p>
            <a:pPr indent="0" lvl="0" marL="12700" rtl="0" algn="l">
              <a:lnSpc>
                <a:spcPct val="100000"/>
              </a:lnSpc>
              <a:spcBef>
                <a:spcPts val="60"/>
              </a:spcBef>
              <a:spcAft>
                <a:spcPts val="0"/>
              </a:spcAft>
              <a:buNone/>
            </a:pPr>
            <a:r>
              <a:rPr lang="en" sz="2400">
                <a:solidFill>
                  <a:srgbClr val="999999"/>
                </a:solidFill>
              </a:rPr>
              <a:t>Sept 2020-Dec 2020</a:t>
            </a:r>
            <a:endParaRPr sz="2400"/>
          </a:p>
        </p:txBody>
      </p:sp>
      <p:sp>
        <p:nvSpPr>
          <p:cNvPr id="148" name="Google Shape;148;p22"/>
          <p:cNvSpPr txBox="1"/>
          <p:nvPr/>
        </p:nvSpPr>
        <p:spPr>
          <a:xfrm>
            <a:off x="407375" y="2704238"/>
            <a:ext cx="6938400" cy="795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i="0" lang="en" u="none" cap="none" strike="noStrike">
                <a:solidFill>
                  <a:schemeClr val="dk1"/>
                </a:solidFill>
                <a:latin typeface="Verdana"/>
                <a:ea typeface="Verdana"/>
                <a:cs typeface="Verdana"/>
                <a:sym typeface="Verdana"/>
              </a:rPr>
              <a:t>Team members:</a:t>
            </a:r>
            <a:r>
              <a:rPr b="1" lang="en">
                <a:solidFill>
                  <a:schemeClr val="dk1"/>
                </a:solidFill>
                <a:latin typeface="Verdana"/>
                <a:ea typeface="Verdana"/>
                <a:cs typeface="Verdana"/>
                <a:sym typeface="Verdana"/>
              </a:rPr>
              <a:t> </a:t>
            </a:r>
            <a:r>
              <a:rPr lang="en" sz="1300">
                <a:solidFill>
                  <a:schemeClr val="dk1"/>
                </a:solidFill>
                <a:latin typeface="Calibri"/>
                <a:ea typeface="Calibri"/>
                <a:cs typeface="Calibri"/>
                <a:sym typeface="Calibri"/>
              </a:rPr>
              <a:t>Kratika Agrawal, Vandana Anand, Xinlu He, Min Huang, Soumya Joshi, Jing Yu</a:t>
            </a:r>
            <a:br>
              <a:rPr lang="en" sz="1300">
                <a:solidFill>
                  <a:schemeClr val="dk1"/>
                </a:solidFill>
                <a:latin typeface="Calibri"/>
                <a:ea typeface="Calibri"/>
                <a:cs typeface="Calibri"/>
                <a:sym typeface="Calibri"/>
              </a:rPr>
            </a:br>
            <a:r>
              <a:rPr b="1" lang="en">
                <a:solidFill>
                  <a:schemeClr val="dk1"/>
                </a:solidFill>
                <a:latin typeface="Verdana"/>
                <a:ea typeface="Verdana"/>
                <a:cs typeface="Verdana"/>
                <a:sym typeface="Verdana"/>
              </a:rPr>
              <a:t>Basis Technology Mentors:</a:t>
            </a:r>
            <a:r>
              <a:rPr b="1" lang="en" sz="1600">
                <a:solidFill>
                  <a:schemeClr val="dk1"/>
                </a:solidFill>
                <a:latin typeface="Verdana"/>
                <a:ea typeface="Verdana"/>
                <a:cs typeface="Verdana"/>
                <a:sym typeface="Verdana"/>
              </a:rPr>
              <a:t> </a:t>
            </a:r>
            <a:r>
              <a:rPr lang="en" sz="1300">
                <a:solidFill>
                  <a:schemeClr val="dk1"/>
                </a:solidFill>
                <a:latin typeface="Calibri"/>
                <a:ea typeface="Calibri"/>
                <a:cs typeface="Calibri"/>
                <a:sym typeface="Calibri"/>
              </a:rPr>
              <a:t>Gil Irizarry, Kfir Bar, Lital Ravid, Karin Lin, Zachary Yocum</a:t>
            </a:r>
            <a:endParaRPr sz="1300">
              <a:solidFill>
                <a:schemeClr val="dk1"/>
              </a:solidFill>
              <a:latin typeface="Calibri"/>
              <a:ea typeface="Calibri"/>
              <a:cs typeface="Calibri"/>
              <a:sym typeface="Calibri"/>
            </a:endParaRPr>
          </a:p>
          <a:p>
            <a:pPr indent="0" lvl="0" marL="12700" rtl="0" algn="l">
              <a:spcBef>
                <a:spcPts val="0"/>
              </a:spcBef>
              <a:spcAft>
                <a:spcPts val="0"/>
              </a:spcAft>
              <a:buNone/>
            </a:pPr>
            <a:r>
              <a:rPr b="1" lang="en">
                <a:solidFill>
                  <a:schemeClr val="dk1"/>
                </a:solidFill>
                <a:latin typeface="Verdana"/>
                <a:ea typeface="Verdana"/>
                <a:cs typeface="Verdana"/>
                <a:sym typeface="Verdana"/>
              </a:rPr>
              <a:t>WPI Mentors:</a:t>
            </a:r>
            <a:r>
              <a:rPr b="1" lang="en" sz="1600">
                <a:solidFill>
                  <a:schemeClr val="dk1"/>
                </a:solidFill>
                <a:latin typeface="Verdana"/>
                <a:ea typeface="Verdana"/>
                <a:cs typeface="Verdana"/>
                <a:sym typeface="Verdana"/>
              </a:rPr>
              <a:t> </a:t>
            </a:r>
            <a:r>
              <a:rPr lang="en" sz="1300">
                <a:solidFill>
                  <a:schemeClr val="dk1"/>
                </a:solidFill>
                <a:latin typeface="Calibri"/>
                <a:ea typeface="Calibri"/>
                <a:cs typeface="Calibri"/>
                <a:sym typeface="Calibri"/>
              </a:rPr>
              <a:t>Prof. Chun-Kit Ngan, Prof. Fatemeh Emdad</a:t>
            </a:r>
            <a:endParaRPr sz="1300">
              <a:solidFill>
                <a:schemeClr val="dk1"/>
              </a:solidFill>
              <a:latin typeface="Calibri"/>
              <a:ea typeface="Calibri"/>
              <a:cs typeface="Calibri"/>
              <a:sym typeface="Calibri"/>
            </a:endParaRPr>
          </a:p>
          <a:p>
            <a:pPr indent="0" lvl="0" marL="12700" rtl="0" algn="l">
              <a:spcBef>
                <a:spcPts val="0"/>
              </a:spcBef>
              <a:spcAft>
                <a:spcPts val="0"/>
              </a:spcAft>
              <a:buClr>
                <a:schemeClr val="dk1"/>
              </a:buClr>
              <a:buFont typeface="Arial"/>
              <a:buNone/>
            </a:pPr>
            <a:r>
              <a:t/>
            </a:r>
            <a:endParaRPr b="1" sz="16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t/>
            </a:r>
            <a:endParaRPr b="1" sz="18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1800">
              <a:solidFill>
                <a:schemeClr val="dk1"/>
              </a:solidFill>
              <a:latin typeface="Verdana"/>
              <a:ea typeface="Verdana"/>
              <a:cs typeface="Verdana"/>
              <a:sym typeface="Verdana"/>
            </a:endParaRPr>
          </a:p>
          <a:p>
            <a:pPr indent="0" lvl="0" marL="0" marR="0" rtl="0" algn="l">
              <a:lnSpc>
                <a:spcPct val="100000"/>
              </a:lnSpc>
              <a:spcBef>
                <a:spcPts val="10"/>
              </a:spcBef>
              <a:spcAft>
                <a:spcPts val="0"/>
              </a:spcAft>
              <a:buNone/>
            </a:pPr>
            <a:r>
              <a:t/>
            </a:r>
            <a:endParaRPr b="0" i="0" sz="1300" u="none" cap="none" strike="noStrike">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Verdana"/>
              <a:ea typeface="Verdana"/>
              <a:cs typeface="Verdana"/>
              <a:sym typeface="Verdana"/>
            </a:endParaRPr>
          </a:p>
        </p:txBody>
      </p:sp>
      <p:sp>
        <p:nvSpPr>
          <p:cNvPr id="149" name="Google Shape;149;p22"/>
          <p:cNvSpPr/>
          <p:nvPr/>
        </p:nvSpPr>
        <p:spPr>
          <a:xfrm>
            <a:off x="2165399" y="4202625"/>
            <a:ext cx="1720800" cy="561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 name="Google Shape;150;p22"/>
          <p:cNvPicPr preferRelativeResize="0"/>
          <p:nvPr/>
        </p:nvPicPr>
        <p:blipFill rotWithShape="1">
          <a:blip r:embed="rId4">
            <a:alphaModFix/>
          </a:blip>
          <a:srcRect b="22689" l="0" r="0" t="22519"/>
          <a:stretch/>
        </p:blipFill>
        <p:spPr>
          <a:xfrm>
            <a:off x="398825" y="4141937"/>
            <a:ext cx="1614175" cy="683275"/>
          </a:xfrm>
          <a:prstGeom prst="rect">
            <a:avLst/>
          </a:prstGeom>
          <a:noFill/>
          <a:ln>
            <a:noFill/>
          </a:ln>
        </p:spPr>
      </p:pic>
      <p:sp>
        <p:nvSpPr>
          <p:cNvPr id="151" name="Google Shape;151;p22"/>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 sz="2400"/>
              <a:t>Project Team Introduction</a:t>
            </a:r>
            <a:endParaRPr sz="2400"/>
          </a:p>
        </p:txBody>
      </p:sp>
      <p:graphicFrame>
        <p:nvGraphicFramePr>
          <p:cNvPr id="157" name="Google Shape;157;p23"/>
          <p:cNvGraphicFramePr/>
          <p:nvPr/>
        </p:nvGraphicFramePr>
        <p:xfrm>
          <a:off x="900100" y="2417100"/>
          <a:ext cx="3000000" cy="3000000"/>
        </p:xfrm>
        <a:graphic>
          <a:graphicData uri="http://schemas.openxmlformats.org/drawingml/2006/table">
            <a:tbl>
              <a:tblPr>
                <a:noFill/>
                <a:tableStyleId>{79A94C30-25FE-4407-B26D-10E553E363C9}</a:tableStyleId>
              </a:tblPr>
              <a:tblGrid>
                <a:gridCol w="1270550"/>
                <a:gridCol w="1174250"/>
                <a:gridCol w="1267700"/>
                <a:gridCol w="1111950"/>
                <a:gridCol w="1241350"/>
                <a:gridCol w="1277975"/>
              </a:tblGrid>
              <a:tr h="1307150">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61800">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Soumya Joshi</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u="sng">
                          <a:solidFill>
                            <a:srgbClr val="1155CC"/>
                          </a:solidFill>
                          <a:highlight>
                            <a:schemeClr val="lt1"/>
                          </a:highlight>
                          <a:latin typeface="Times New Roman"/>
                          <a:ea typeface="Times New Roman"/>
                          <a:cs typeface="Times New Roman"/>
                          <a:sym typeface="Times New Roman"/>
                          <a:hlinkClick r:id="rId3">
                            <a:extLst>
                              <a:ext uri="{A12FA001-AC4F-418D-AE19-62706E023703}">
                                <ahyp:hlinkClr val="tx"/>
                              </a:ext>
                            </a:extLst>
                          </a:hlinkClick>
                        </a:rPr>
                        <a:t>sjoshi2@wpi.edu</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Min Huang</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u="sng">
                          <a:solidFill>
                            <a:srgbClr val="1155CC"/>
                          </a:solidFill>
                          <a:highlight>
                            <a:schemeClr val="lt1"/>
                          </a:highlight>
                          <a:latin typeface="Times New Roman"/>
                          <a:ea typeface="Times New Roman"/>
                          <a:cs typeface="Times New Roman"/>
                          <a:sym typeface="Times New Roman"/>
                          <a:hlinkClick r:id="rId4">
                            <a:extLst>
                              <a:ext uri="{A12FA001-AC4F-418D-AE19-62706E023703}">
                                <ahyp:hlinkClr val="tx"/>
                              </a:ext>
                            </a:extLst>
                          </a:hlinkClick>
                        </a:rPr>
                        <a:t>mhuang3@wpi.edu</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Vandana Anand</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u="sng">
                          <a:solidFill>
                            <a:srgbClr val="1155CC"/>
                          </a:solidFill>
                          <a:highlight>
                            <a:schemeClr val="lt1"/>
                          </a:highlight>
                          <a:latin typeface="Times New Roman"/>
                          <a:ea typeface="Times New Roman"/>
                          <a:cs typeface="Times New Roman"/>
                          <a:sym typeface="Times New Roman"/>
                          <a:hlinkClick r:id="rId5">
                            <a:extLst>
                              <a:ext uri="{A12FA001-AC4F-418D-AE19-62706E023703}">
                                <ahyp:hlinkClr val="tx"/>
                              </a:ext>
                            </a:extLst>
                          </a:hlinkClick>
                        </a:rPr>
                        <a:t>vanand@wpi.edu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Xinlu He</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u="sng">
                          <a:solidFill>
                            <a:srgbClr val="1155CC"/>
                          </a:solidFill>
                          <a:highlight>
                            <a:schemeClr val="lt1"/>
                          </a:highlight>
                          <a:latin typeface="Times New Roman"/>
                          <a:ea typeface="Times New Roman"/>
                          <a:cs typeface="Times New Roman"/>
                          <a:sym typeface="Times New Roman"/>
                          <a:hlinkClick r:id="rId6">
                            <a:extLst>
                              <a:ext uri="{A12FA001-AC4F-418D-AE19-62706E023703}">
                                <ahyp:hlinkClr val="tx"/>
                              </a:ext>
                            </a:extLst>
                          </a:hlinkClick>
                        </a:rPr>
                        <a:t>xhe4@wpi.edu</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Kratika Agrawal</a:t>
                      </a:r>
                      <a:br>
                        <a:rPr b="1" lang="en" sz="1200">
                          <a:highlight>
                            <a:schemeClr val="lt1"/>
                          </a:highlight>
                          <a:latin typeface="Times New Roman"/>
                          <a:ea typeface="Times New Roman"/>
                          <a:cs typeface="Times New Roman"/>
                          <a:sym typeface="Times New Roman"/>
                        </a:rPr>
                      </a:br>
                      <a:r>
                        <a:rPr b="1" lang="en" sz="1200" u="sng">
                          <a:solidFill>
                            <a:srgbClr val="1155CC"/>
                          </a:solidFill>
                          <a:highlight>
                            <a:schemeClr val="lt1"/>
                          </a:highlight>
                          <a:latin typeface="Times New Roman"/>
                          <a:ea typeface="Times New Roman"/>
                          <a:cs typeface="Times New Roman"/>
                          <a:sym typeface="Times New Roman"/>
                          <a:hlinkClick r:id="rId7">
                            <a:extLst>
                              <a:ext uri="{A12FA001-AC4F-418D-AE19-62706E023703}">
                                <ahyp:hlinkClr val="tx"/>
                              </a:ext>
                            </a:extLst>
                          </a:hlinkClick>
                        </a:rPr>
                        <a:t>kagrawal@wpi.edu</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200">
                          <a:highlight>
                            <a:schemeClr val="lt1"/>
                          </a:highlight>
                          <a:latin typeface="Times New Roman"/>
                          <a:ea typeface="Times New Roman"/>
                          <a:cs typeface="Times New Roman"/>
                          <a:sym typeface="Times New Roman"/>
                        </a:rPr>
                        <a:t>Jing Yu</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u="sng">
                          <a:solidFill>
                            <a:srgbClr val="1155CC"/>
                          </a:solidFill>
                          <a:highlight>
                            <a:schemeClr val="lt1"/>
                          </a:highlight>
                          <a:latin typeface="Times New Roman"/>
                          <a:ea typeface="Times New Roman"/>
                          <a:cs typeface="Times New Roman"/>
                          <a:sym typeface="Times New Roman"/>
                          <a:hlinkClick r:id="rId8">
                            <a:extLst>
                              <a:ext uri="{A12FA001-AC4F-418D-AE19-62706E023703}">
                                <ahyp:hlinkClr val="tx"/>
                              </a:ext>
                            </a:extLst>
                          </a:hlinkClick>
                        </a:rPr>
                        <a:t>jyu5@wpi.edu</a:t>
                      </a:r>
                      <a:endParaRPr b="1" sz="12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r>
            </a:tbl>
          </a:graphicData>
        </a:graphic>
      </p:graphicFrame>
      <p:sp>
        <p:nvSpPr>
          <p:cNvPr id="158" name="Google Shape;158;p23"/>
          <p:cNvSpPr txBox="1"/>
          <p:nvPr/>
        </p:nvSpPr>
        <p:spPr>
          <a:xfrm>
            <a:off x="925350" y="588125"/>
            <a:ext cx="7293300" cy="8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dk1"/>
                </a:solidFill>
                <a:latin typeface="Roboto"/>
                <a:ea typeface="Roboto"/>
                <a:cs typeface="Roboto"/>
                <a:sym typeface="Roboto"/>
              </a:rPr>
              <a:t>Sponsors &amp; Mentors</a:t>
            </a:r>
            <a:endParaRPr b="1">
              <a:latin typeface="Verdana"/>
              <a:ea typeface="Verdana"/>
              <a:cs typeface="Verdana"/>
              <a:sym typeface="Verdana"/>
            </a:endParaRPr>
          </a:p>
          <a:p>
            <a:pPr indent="0" lvl="0" marL="1828800" rtl="0" algn="l">
              <a:lnSpc>
                <a:spcPct val="115000"/>
              </a:lnSpc>
              <a:spcBef>
                <a:spcPts val="0"/>
              </a:spcBef>
              <a:spcAft>
                <a:spcPts val="0"/>
              </a:spcAft>
              <a:buClr>
                <a:srgbClr val="000000"/>
              </a:buClr>
              <a:buSzPts val="1100"/>
              <a:buFont typeface="Arial"/>
              <a:buNone/>
            </a:pPr>
            <a:r>
              <a:rPr b="1" lang="en">
                <a:solidFill>
                  <a:srgbClr val="000000"/>
                </a:solidFill>
                <a:highlight>
                  <a:srgbClr val="FFFFFF"/>
                </a:highlight>
                <a:latin typeface="Times New Roman"/>
                <a:ea typeface="Times New Roman"/>
                <a:cs typeface="Times New Roman"/>
                <a:sym typeface="Times New Roman"/>
              </a:rPr>
              <a:t>Gil Irizarry                                 Kfir Bar</a:t>
            </a:r>
            <a:endParaRPr b="1">
              <a:solidFill>
                <a:srgbClr val="000000"/>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rgbClr val="000000"/>
              </a:buClr>
              <a:buSzPts val="1100"/>
              <a:buFont typeface="Arial"/>
              <a:buNone/>
            </a:pPr>
            <a:r>
              <a:rPr b="1" lang="en" sz="1200">
                <a:solidFill>
                  <a:srgbClr val="000000"/>
                </a:solidFill>
                <a:highlight>
                  <a:srgbClr val="FFFFFF"/>
                </a:highlight>
                <a:latin typeface="Times New Roman"/>
                <a:ea typeface="Times New Roman"/>
                <a:cs typeface="Times New Roman"/>
                <a:sym typeface="Times New Roman"/>
              </a:rPr>
              <a:t>Vice President - Engineering             Chief Scientist</a:t>
            </a:r>
            <a:endParaRPr b="1" sz="1200">
              <a:solidFill>
                <a:srgbClr val="000000"/>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rgbClr val="000000"/>
              </a:buClr>
              <a:buSzPts val="1100"/>
              <a:buFont typeface="Arial"/>
              <a:buNone/>
            </a:pPr>
            <a:r>
              <a:rPr b="1" lang="en" sz="1200" u="sng">
                <a:solidFill>
                  <a:srgbClr val="1155CC"/>
                </a:solidFill>
                <a:highlight>
                  <a:srgbClr val="FFFFFF"/>
                </a:highlight>
                <a:latin typeface="Times New Roman"/>
                <a:ea typeface="Times New Roman"/>
                <a:cs typeface="Times New Roman"/>
                <a:sym typeface="Times New Roman"/>
                <a:hlinkClick r:id="rId9">
                  <a:extLst>
                    <a:ext uri="{A12FA001-AC4F-418D-AE19-62706E023703}">
                      <ahyp:hlinkClr val="tx"/>
                    </a:ext>
                  </a:extLst>
                </a:hlinkClick>
              </a:rPr>
              <a:t>gil@basistech.com</a:t>
            </a:r>
            <a:r>
              <a:rPr b="1" lang="en" sz="1200">
                <a:solidFill>
                  <a:srgbClr val="000000"/>
                </a:solidFill>
                <a:highlight>
                  <a:srgbClr val="FFFFFF"/>
                </a:highlight>
                <a:latin typeface="Times New Roman"/>
                <a:ea typeface="Times New Roman"/>
                <a:cs typeface="Times New Roman"/>
                <a:sym typeface="Times New Roman"/>
              </a:rPr>
              <a:t>                               </a:t>
            </a:r>
            <a:r>
              <a:rPr b="1" lang="en" sz="1200" u="sng">
                <a:solidFill>
                  <a:srgbClr val="1155CC"/>
                </a:solidFill>
                <a:highlight>
                  <a:srgbClr val="FFFFFF"/>
                </a:highlight>
                <a:latin typeface="Times New Roman"/>
                <a:ea typeface="Times New Roman"/>
                <a:cs typeface="Times New Roman"/>
                <a:sym typeface="Times New Roman"/>
                <a:hlinkClick r:id="rId10">
                  <a:extLst>
                    <a:ext uri="{A12FA001-AC4F-418D-AE19-62706E023703}">
                      <ahyp:hlinkClr val="tx"/>
                    </a:ext>
                  </a:extLst>
                </a:hlinkClick>
              </a:rPr>
              <a:t>kfir@basistech.com</a:t>
            </a:r>
            <a:r>
              <a:rPr b="1" lang="en" sz="1000">
                <a:solidFill>
                  <a:srgbClr val="222222"/>
                </a:solidFill>
                <a:highlight>
                  <a:srgbClr val="FFFFFF"/>
                </a:highlight>
              </a:rPr>
              <a:t> </a:t>
            </a:r>
            <a:endParaRPr>
              <a:latin typeface="Verdana"/>
              <a:ea typeface="Verdana"/>
              <a:cs typeface="Verdana"/>
              <a:sym typeface="Verdana"/>
            </a:endParaRPr>
          </a:p>
        </p:txBody>
      </p:sp>
      <p:pic>
        <p:nvPicPr>
          <p:cNvPr id="159" name="Google Shape;159;p23"/>
          <p:cNvPicPr preferRelativeResize="0"/>
          <p:nvPr/>
        </p:nvPicPr>
        <p:blipFill>
          <a:blip r:embed="rId11">
            <a:alphaModFix/>
          </a:blip>
          <a:stretch>
            <a:fillRect/>
          </a:stretch>
        </p:blipFill>
        <p:spPr>
          <a:xfrm>
            <a:off x="3465275" y="2436150"/>
            <a:ext cx="1028700" cy="1266825"/>
          </a:xfrm>
          <a:prstGeom prst="rect">
            <a:avLst/>
          </a:prstGeom>
          <a:noFill/>
          <a:ln>
            <a:noFill/>
          </a:ln>
        </p:spPr>
      </p:pic>
      <p:pic>
        <p:nvPicPr>
          <p:cNvPr id="160" name="Google Shape;160;p23"/>
          <p:cNvPicPr preferRelativeResize="0"/>
          <p:nvPr/>
        </p:nvPicPr>
        <p:blipFill rotWithShape="1">
          <a:blip r:embed="rId12">
            <a:alphaModFix/>
          </a:blip>
          <a:srcRect b="4961" l="0" r="0" t="0"/>
          <a:stretch/>
        </p:blipFill>
        <p:spPr>
          <a:xfrm>
            <a:off x="5766388" y="2426629"/>
            <a:ext cx="1133475" cy="1266825"/>
          </a:xfrm>
          <a:prstGeom prst="rect">
            <a:avLst/>
          </a:prstGeom>
          <a:noFill/>
          <a:ln>
            <a:noFill/>
          </a:ln>
        </p:spPr>
      </p:pic>
      <p:pic>
        <p:nvPicPr>
          <p:cNvPr id="161" name="Google Shape;161;p23"/>
          <p:cNvPicPr preferRelativeResize="0"/>
          <p:nvPr/>
        </p:nvPicPr>
        <p:blipFill>
          <a:blip r:embed="rId13">
            <a:alphaModFix/>
          </a:blip>
          <a:stretch>
            <a:fillRect/>
          </a:stretch>
        </p:blipFill>
        <p:spPr>
          <a:xfrm>
            <a:off x="7059329" y="2426625"/>
            <a:ext cx="1114425" cy="1285875"/>
          </a:xfrm>
          <a:prstGeom prst="rect">
            <a:avLst/>
          </a:prstGeom>
          <a:noFill/>
          <a:ln>
            <a:noFill/>
          </a:ln>
        </p:spPr>
      </p:pic>
      <p:pic>
        <p:nvPicPr>
          <p:cNvPr id="162" name="Google Shape;162;p23"/>
          <p:cNvPicPr preferRelativeResize="0"/>
          <p:nvPr/>
        </p:nvPicPr>
        <p:blipFill>
          <a:blip r:embed="rId14">
            <a:alphaModFix/>
          </a:blip>
          <a:stretch>
            <a:fillRect/>
          </a:stretch>
        </p:blipFill>
        <p:spPr>
          <a:xfrm>
            <a:off x="966588" y="2426629"/>
            <a:ext cx="1114425" cy="1266825"/>
          </a:xfrm>
          <a:prstGeom prst="rect">
            <a:avLst/>
          </a:prstGeom>
          <a:noFill/>
          <a:ln>
            <a:noFill/>
          </a:ln>
        </p:spPr>
      </p:pic>
      <p:pic>
        <p:nvPicPr>
          <p:cNvPr id="163" name="Google Shape;163;p23"/>
          <p:cNvPicPr preferRelativeResize="0"/>
          <p:nvPr/>
        </p:nvPicPr>
        <p:blipFill>
          <a:blip r:embed="rId15">
            <a:alphaModFix/>
          </a:blip>
          <a:stretch>
            <a:fillRect/>
          </a:stretch>
        </p:blipFill>
        <p:spPr>
          <a:xfrm>
            <a:off x="2245050" y="2436140"/>
            <a:ext cx="1028700" cy="1266825"/>
          </a:xfrm>
          <a:prstGeom prst="rect">
            <a:avLst/>
          </a:prstGeom>
          <a:noFill/>
          <a:ln>
            <a:noFill/>
          </a:ln>
        </p:spPr>
      </p:pic>
      <p:pic>
        <p:nvPicPr>
          <p:cNvPr id="164" name="Google Shape;164;p23"/>
          <p:cNvPicPr preferRelativeResize="0"/>
          <p:nvPr/>
        </p:nvPicPr>
        <p:blipFill>
          <a:blip r:embed="rId16">
            <a:alphaModFix/>
          </a:blip>
          <a:stretch>
            <a:fillRect/>
          </a:stretch>
        </p:blipFill>
        <p:spPr>
          <a:xfrm>
            <a:off x="4685521" y="2417104"/>
            <a:ext cx="962025" cy="1285875"/>
          </a:xfrm>
          <a:prstGeom prst="rect">
            <a:avLst/>
          </a:prstGeom>
          <a:noFill/>
          <a:ln>
            <a:noFill/>
          </a:ln>
        </p:spPr>
      </p:pic>
      <p:cxnSp>
        <p:nvCxnSpPr>
          <p:cNvPr id="165" name="Google Shape;165;p23"/>
          <p:cNvCxnSpPr>
            <a:stCxn id="159" idx="0"/>
            <a:endCxn id="164" idx="0"/>
          </p:cNvCxnSpPr>
          <p:nvPr/>
        </p:nvCxnSpPr>
        <p:spPr>
          <a:xfrm rot="-5400000">
            <a:off x="4563575" y="1833300"/>
            <a:ext cx="18900" cy="1186800"/>
          </a:xfrm>
          <a:prstGeom prst="bentConnector3">
            <a:avLst>
              <a:gd fmla="val 2126852" name="adj1"/>
            </a:avLst>
          </a:prstGeom>
          <a:noFill/>
          <a:ln cap="flat" cmpd="sng" w="9525">
            <a:solidFill>
              <a:schemeClr val="dk2"/>
            </a:solidFill>
            <a:prstDash val="solid"/>
            <a:round/>
            <a:headEnd len="med" w="med" type="none"/>
            <a:tailEnd len="med" w="med" type="none"/>
          </a:ln>
        </p:spPr>
      </p:cxnSp>
      <p:cxnSp>
        <p:nvCxnSpPr>
          <p:cNvPr id="166" name="Google Shape;166;p23"/>
          <p:cNvCxnSpPr>
            <a:stCxn id="160" idx="0"/>
            <a:endCxn id="161" idx="0"/>
          </p:cNvCxnSpPr>
          <p:nvPr/>
        </p:nvCxnSpPr>
        <p:spPr>
          <a:xfrm flipH="1" rot="-5400000">
            <a:off x="6974525" y="1785229"/>
            <a:ext cx="600" cy="1283400"/>
          </a:xfrm>
          <a:prstGeom prst="bentConnector3">
            <a:avLst>
              <a:gd fmla="val -68788132" name="adj1"/>
            </a:avLst>
          </a:prstGeom>
          <a:noFill/>
          <a:ln cap="flat" cmpd="sng" w="9525">
            <a:solidFill>
              <a:schemeClr val="dk2"/>
            </a:solidFill>
            <a:prstDash val="solid"/>
            <a:round/>
            <a:headEnd len="med" w="med" type="none"/>
            <a:tailEnd len="med" w="med" type="none"/>
          </a:ln>
        </p:spPr>
      </p:cxnSp>
      <p:cxnSp>
        <p:nvCxnSpPr>
          <p:cNvPr id="167" name="Google Shape;167;p23"/>
          <p:cNvCxnSpPr>
            <a:stCxn id="162" idx="0"/>
            <a:endCxn id="163" idx="0"/>
          </p:cNvCxnSpPr>
          <p:nvPr/>
        </p:nvCxnSpPr>
        <p:spPr>
          <a:xfrm flipH="1" rot="-5400000">
            <a:off x="2136850" y="1813579"/>
            <a:ext cx="9600" cy="1235700"/>
          </a:xfrm>
          <a:prstGeom prst="bentConnector3">
            <a:avLst>
              <a:gd fmla="val -4404993" name="adj1"/>
            </a:avLst>
          </a:prstGeom>
          <a:noFill/>
          <a:ln cap="flat" cmpd="sng" w="9525">
            <a:solidFill>
              <a:schemeClr val="dk2"/>
            </a:solidFill>
            <a:prstDash val="solid"/>
            <a:round/>
            <a:headEnd len="med" w="med" type="none"/>
            <a:tailEnd len="med" w="med" type="none"/>
          </a:ln>
        </p:spPr>
      </p:cxnSp>
      <p:sp>
        <p:nvSpPr>
          <p:cNvPr id="168" name="Google Shape;168;p23"/>
          <p:cNvSpPr/>
          <p:nvPr/>
        </p:nvSpPr>
        <p:spPr>
          <a:xfrm>
            <a:off x="1685050" y="1894488"/>
            <a:ext cx="913200" cy="29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Latent Relations</a:t>
            </a:r>
            <a:endParaRPr sz="1100"/>
          </a:p>
        </p:txBody>
      </p:sp>
      <p:sp>
        <p:nvSpPr>
          <p:cNvPr id="169" name="Google Shape;169;p23"/>
          <p:cNvSpPr/>
          <p:nvPr/>
        </p:nvSpPr>
        <p:spPr>
          <a:xfrm>
            <a:off x="4116413" y="1884950"/>
            <a:ext cx="913200" cy="298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End2End</a:t>
            </a:r>
            <a:endParaRPr sz="1100"/>
          </a:p>
        </p:txBody>
      </p:sp>
      <p:sp>
        <p:nvSpPr>
          <p:cNvPr id="170" name="Google Shape;170;p23"/>
          <p:cNvSpPr/>
          <p:nvPr/>
        </p:nvSpPr>
        <p:spPr>
          <a:xfrm>
            <a:off x="6547788" y="1889725"/>
            <a:ext cx="913200" cy="29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DeepType</a:t>
            </a:r>
            <a:endParaRPr sz="1100"/>
          </a:p>
        </p:txBody>
      </p:sp>
      <p:sp>
        <p:nvSpPr>
          <p:cNvPr id="171" name="Google Shape;171;p23"/>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172" name="Google Shape;172;p23"/>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539100" y="1151925"/>
            <a:ext cx="8065800" cy="7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50"/>
              </a:spcBef>
              <a:spcAft>
                <a:spcPts val="0"/>
              </a:spcAft>
              <a:buNone/>
            </a:pPr>
            <a:r>
              <a:rPr b="1" lang="en" sz="2000">
                <a:solidFill>
                  <a:schemeClr val="dk1"/>
                </a:solidFill>
              </a:rPr>
              <a:t>Goal:</a:t>
            </a:r>
            <a:r>
              <a:rPr lang="en" sz="2000">
                <a:solidFill>
                  <a:schemeClr val="dk1"/>
                </a:solidFill>
              </a:rPr>
              <a:t> Improve BT’s current entity linking tool </a:t>
            </a:r>
            <a:r>
              <a:rPr b="1" lang="en" sz="2000">
                <a:solidFill>
                  <a:schemeClr val="dk1"/>
                </a:solidFill>
              </a:rPr>
              <a:t>Rosette</a:t>
            </a:r>
            <a:r>
              <a:rPr lang="en" sz="2000">
                <a:solidFill>
                  <a:schemeClr val="dk1"/>
                </a:solidFill>
              </a:rPr>
              <a:t> by applying a novel model to increase entity linking performance.</a:t>
            </a:r>
            <a:endParaRPr sz="2000">
              <a:solidFill>
                <a:schemeClr val="dk1"/>
              </a:solidFill>
            </a:endParaRPr>
          </a:p>
        </p:txBody>
      </p:sp>
      <p:pic>
        <p:nvPicPr>
          <p:cNvPr id="178" name="Google Shape;178;p24"/>
          <p:cNvPicPr preferRelativeResize="0"/>
          <p:nvPr/>
        </p:nvPicPr>
        <p:blipFill>
          <a:blip r:embed="rId3">
            <a:alphaModFix/>
          </a:blip>
          <a:stretch>
            <a:fillRect/>
          </a:stretch>
        </p:blipFill>
        <p:spPr>
          <a:xfrm>
            <a:off x="2458175" y="2571750"/>
            <a:ext cx="3924300" cy="1162050"/>
          </a:xfrm>
          <a:prstGeom prst="rect">
            <a:avLst/>
          </a:prstGeom>
          <a:noFill/>
          <a:ln>
            <a:noFill/>
          </a:ln>
        </p:spPr>
      </p:pic>
      <p:sp>
        <p:nvSpPr>
          <p:cNvPr id="179" name="Google Shape;179;p24"/>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
        <p:nvSpPr>
          <p:cNvPr id="180" name="Google Shape;180;p24"/>
          <p:cNvSpPr txBox="1"/>
          <p:nvPr>
            <p:ph type="title"/>
          </p:nvPr>
        </p:nvSpPr>
        <p:spPr>
          <a:xfrm>
            <a:off x="436325" y="51025"/>
            <a:ext cx="7086600" cy="685800"/>
          </a:xfrm>
          <a:prstGeom prst="rect">
            <a:avLst/>
          </a:prstGeom>
          <a:noFill/>
          <a:ln>
            <a:noFill/>
          </a:ln>
        </p:spPr>
        <p:txBody>
          <a:bodyPr anchorCtr="0" anchor="t" bIns="0" lIns="0" spcFirstLastPara="1" rIns="0" wrap="square" tIns="12700">
            <a:normAutofit/>
          </a:bodyPr>
          <a:lstStyle/>
          <a:p>
            <a:pPr indent="0" lvl="0" marL="0" rtl="0" algn="l">
              <a:lnSpc>
                <a:spcPct val="100000"/>
              </a:lnSpc>
              <a:spcBef>
                <a:spcPts val="0"/>
              </a:spcBef>
              <a:spcAft>
                <a:spcPts val="0"/>
              </a:spcAft>
              <a:buNone/>
            </a:pPr>
            <a:r>
              <a:rPr lang="en" sz="2400"/>
              <a:t>Project Goal</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5"/>
          <p:cNvPicPr preferRelativeResize="0"/>
          <p:nvPr/>
        </p:nvPicPr>
        <p:blipFill>
          <a:blip r:embed="rId3">
            <a:alphaModFix/>
          </a:blip>
          <a:stretch>
            <a:fillRect/>
          </a:stretch>
        </p:blipFill>
        <p:spPr>
          <a:xfrm>
            <a:off x="152400" y="626370"/>
            <a:ext cx="8839199" cy="2668776"/>
          </a:xfrm>
          <a:prstGeom prst="rect">
            <a:avLst/>
          </a:prstGeom>
          <a:noFill/>
          <a:ln>
            <a:noFill/>
          </a:ln>
        </p:spPr>
      </p:pic>
      <p:sp>
        <p:nvSpPr>
          <p:cNvPr id="186" name="Google Shape;186;p25"/>
          <p:cNvSpPr txBox="1"/>
          <p:nvPr/>
        </p:nvSpPr>
        <p:spPr>
          <a:xfrm>
            <a:off x="515325" y="3614675"/>
            <a:ext cx="8261400" cy="957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u="sng"/>
              <a:t>Named Entity Linking / Entity disambiguation method</a:t>
            </a:r>
            <a:r>
              <a:rPr lang="en" sz="1600"/>
              <a:t> explained above includes the</a:t>
            </a:r>
            <a:r>
              <a:rPr b="1" lang="en" sz="1900"/>
              <a:t> co-reference</a:t>
            </a:r>
            <a:r>
              <a:rPr lang="en" sz="1600"/>
              <a:t> which is a relation between two or more mentions in a text when they refer to the same entity</a:t>
            </a:r>
            <a:endParaRPr sz="1600"/>
          </a:p>
        </p:txBody>
      </p:sp>
      <p:sp>
        <p:nvSpPr>
          <p:cNvPr id="187" name="Google Shape;187;p25"/>
          <p:cNvSpPr txBox="1"/>
          <p:nvPr>
            <p:ph type="title"/>
          </p:nvPr>
        </p:nvSpPr>
        <p:spPr>
          <a:xfrm>
            <a:off x="436325" y="51025"/>
            <a:ext cx="7086600" cy="6858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 sz="2400"/>
              <a:t>Our Entity Linking System</a:t>
            </a:r>
            <a:endParaRPr sz="2400"/>
          </a:p>
        </p:txBody>
      </p:sp>
      <p:sp>
        <p:nvSpPr>
          <p:cNvPr id="188" name="Google Shape;188;p25"/>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cxnSp>
        <p:nvCxnSpPr>
          <p:cNvPr id="189" name="Google Shape;189;p25"/>
          <p:cNvCxnSpPr/>
          <p:nvPr/>
        </p:nvCxnSpPr>
        <p:spPr>
          <a:xfrm>
            <a:off x="469450" y="4872725"/>
            <a:ext cx="8307300" cy="0"/>
          </a:xfrm>
          <a:prstGeom prst="straightConnector1">
            <a:avLst/>
          </a:prstGeom>
          <a:noFill/>
          <a:ln cap="flat" cmpd="sng" w="190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157088" y="1208870"/>
            <a:ext cx="8839201" cy="2114449"/>
          </a:xfrm>
          <a:prstGeom prst="rect">
            <a:avLst/>
          </a:prstGeom>
          <a:noFill/>
          <a:ln>
            <a:noFill/>
          </a:ln>
        </p:spPr>
      </p:pic>
      <p:sp>
        <p:nvSpPr>
          <p:cNvPr id="195" name="Google Shape;195;p26"/>
          <p:cNvSpPr txBox="1"/>
          <p:nvPr>
            <p:ph idx="11" type="ftr"/>
          </p:nvPr>
        </p:nvSpPr>
        <p:spPr>
          <a:xfrm>
            <a:off x="454025" y="4939300"/>
            <a:ext cx="4688700" cy="154500"/>
          </a:xfrm>
          <a:prstGeom prst="rect">
            <a:avLst/>
          </a:prstGeom>
          <a:noFill/>
          <a:ln>
            <a:noFill/>
          </a:ln>
        </p:spPr>
        <p:txBody>
          <a:bodyPr anchorCtr="0" anchor="t" bIns="0" lIns="0" spcFirstLastPara="1" rIns="0" wrap="square" tIns="15875">
            <a:noAutofit/>
          </a:bodyPr>
          <a:lstStyle/>
          <a:p>
            <a:pPr indent="0" lvl="0" marL="12700" rtl="0" algn="l">
              <a:spcBef>
                <a:spcPts val="0"/>
              </a:spcBef>
              <a:spcAft>
                <a:spcPts val="0"/>
              </a:spcAft>
              <a:buNone/>
            </a:pPr>
            <a:r>
              <a:rPr b="1" lang="en" sz="900">
                <a:solidFill>
                  <a:srgbClr val="64A70B"/>
                </a:solidFill>
                <a:latin typeface="Verdana"/>
                <a:ea typeface="Verdana"/>
                <a:cs typeface="Verdana"/>
                <a:sym typeface="Verdana"/>
              </a:rPr>
              <a:t>BASIS TECHNOLOGY </a:t>
            </a:r>
            <a:r>
              <a:rPr b="1" lang="en" sz="900">
                <a:solidFill>
                  <a:srgbClr val="783F04"/>
                </a:solidFill>
                <a:latin typeface="Verdana"/>
                <a:ea typeface="Verdana"/>
                <a:cs typeface="Verdana"/>
                <a:sym typeface="Verdana"/>
              </a:rPr>
              <a:t>|</a:t>
            </a:r>
            <a:r>
              <a:rPr b="1" lang="en" sz="900">
                <a:solidFill>
                  <a:srgbClr val="64A70B"/>
                </a:solidFill>
                <a:latin typeface="Verdana"/>
                <a:ea typeface="Verdana"/>
                <a:cs typeface="Verdana"/>
                <a:sym typeface="Verdana"/>
              </a:rPr>
              <a:t> </a:t>
            </a:r>
            <a:r>
              <a:rPr b="1" lang="en" sz="900">
                <a:solidFill>
                  <a:srgbClr val="CC0000"/>
                </a:solidFill>
                <a:latin typeface="Verdana"/>
                <a:ea typeface="Verdana"/>
                <a:cs typeface="Verdana"/>
                <a:sym typeface="Verdana"/>
              </a:rPr>
              <a:t>Worcester Polytechnic Institute</a:t>
            </a:r>
            <a:endParaRPr b="1" sz="900">
              <a:solidFill>
                <a:srgbClr val="64A70B"/>
              </a:solidFill>
              <a:latin typeface="Verdana"/>
              <a:ea typeface="Verdana"/>
              <a:cs typeface="Verdana"/>
              <a:sym typeface="Verdana"/>
            </a:endParaRPr>
          </a:p>
          <a:p>
            <a:pPr indent="0" lvl="0" marL="12700" marR="0" rtl="0" algn="l">
              <a:lnSpc>
                <a:spcPct val="100000"/>
              </a:lnSpc>
              <a:spcBef>
                <a:spcPts val="0"/>
              </a:spcBef>
              <a:spcAft>
                <a:spcPts val="0"/>
              </a:spcAft>
              <a:buNone/>
            </a:pPr>
            <a:r>
              <a:t/>
            </a:r>
            <a:endParaRPr b="1" sz="900">
              <a:solidFill>
                <a:srgbClr val="64A70B"/>
              </a:solidFill>
              <a:latin typeface="Verdana"/>
              <a:ea typeface="Verdana"/>
              <a:cs typeface="Verdana"/>
              <a:sym typeface="Verdana"/>
            </a:endParaRPr>
          </a:p>
        </p:txBody>
      </p:sp>
      <p:sp>
        <p:nvSpPr>
          <p:cNvPr id="196" name="Google Shape;196;p26"/>
          <p:cNvSpPr txBox="1"/>
          <p:nvPr>
            <p:ph type="title"/>
          </p:nvPr>
        </p:nvSpPr>
        <p:spPr>
          <a:xfrm>
            <a:off x="436325" y="51025"/>
            <a:ext cx="7086600" cy="685800"/>
          </a:xfrm>
          <a:prstGeom prst="rect">
            <a:avLst/>
          </a:prstGeom>
          <a:noFill/>
          <a:ln>
            <a:noFill/>
          </a:ln>
        </p:spPr>
        <p:txBody>
          <a:bodyPr anchorCtr="0" anchor="t" bIns="0" lIns="0" spcFirstLastPara="1" rIns="0" wrap="square" tIns="12700">
            <a:normAutofit/>
          </a:bodyPr>
          <a:lstStyle/>
          <a:p>
            <a:pPr indent="0" lvl="0" marL="0" rtl="0" algn="l">
              <a:lnSpc>
                <a:spcPct val="100000"/>
              </a:lnSpc>
              <a:spcBef>
                <a:spcPts val="0"/>
              </a:spcBef>
              <a:spcAft>
                <a:spcPts val="0"/>
              </a:spcAft>
              <a:buNone/>
            </a:pPr>
            <a:r>
              <a:rPr lang="en" sz="2400"/>
              <a:t>Project Timeline</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